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6" r:id="rId2"/>
    <p:sldId id="257" r:id="rId3"/>
    <p:sldId id="263" r:id="rId4"/>
    <p:sldId id="274" r:id="rId5"/>
    <p:sldId id="270" r:id="rId6"/>
    <p:sldId id="268" r:id="rId7"/>
    <p:sldId id="275" r:id="rId8"/>
    <p:sldId id="269" r:id="rId9"/>
    <p:sldId id="267" r:id="rId10"/>
    <p:sldId id="258" r:id="rId11"/>
    <p:sldId id="259" r:id="rId12"/>
    <p:sldId id="260" r:id="rId13"/>
    <p:sldId id="26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208" y="-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7B0541-EB47-4F9F-9907-5F5B0FA3FEE4}" type="datetimeFigureOut">
              <a:rPr lang="en-US" smtClean="0"/>
              <a:t>2/25/14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6ADACA-216C-4F4E-A2BD-999E38553DCF}" type="slidenum">
              <a:rPr lang="en-US" smtClean="0"/>
              <a:t>‹#›</a:t>
            </a:fld>
            <a:endParaRPr lang="en-US"/>
          </a:p>
        </p:txBody>
      </p:sp>
    </p:spTree>
    <p:extLst>
      <p:ext uri="{BB962C8B-B14F-4D97-AF65-F5344CB8AC3E}">
        <p14:creationId xmlns:p14="http://schemas.microsoft.com/office/powerpoint/2010/main" val="4202203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6ADACA-216C-4F4E-A2BD-999E38553DCF}" type="slidenum">
              <a:rPr lang="en-US" smtClean="0"/>
              <a:t>13</a:t>
            </a:fld>
            <a:endParaRPr lang="en-US"/>
          </a:p>
        </p:txBody>
      </p:sp>
    </p:spTree>
    <p:extLst>
      <p:ext uri="{BB962C8B-B14F-4D97-AF65-F5344CB8AC3E}">
        <p14:creationId xmlns:p14="http://schemas.microsoft.com/office/powerpoint/2010/main" val="1413221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BD2354-5232-45CF-82E5-74E4F0106CE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128686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D2354-5232-45CF-82E5-74E4F0106CE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3533225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D2354-5232-45CF-82E5-74E4F0106CE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378858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D2354-5232-45CF-82E5-74E4F0106CE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873176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BD2354-5232-45CF-82E5-74E4F0106CE0}" type="datetimeFigureOut">
              <a:rPr lang="en-US" smtClean="0"/>
              <a:t>2/25/14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1442647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BD2354-5232-45CF-82E5-74E4F0106CE0}" type="datetimeFigureOut">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2043122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BD2354-5232-45CF-82E5-74E4F0106CE0}" type="datetimeFigureOut">
              <a:rPr lang="en-US" smtClean="0"/>
              <a:t>2/25/14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381325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BD2354-5232-45CF-82E5-74E4F0106CE0}" type="datetimeFigureOut">
              <a:rPr lang="en-US" smtClean="0"/>
              <a:t>2/25/14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311180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D2354-5232-45CF-82E5-74E4F0106CE0}" type="datetimeFigureOut">
              <a:rPr lang="en-US" smtClean="0"/>
              <a:t>2/25/14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94484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BD2354-5232-45CF-82E5-74E4F0106CE0}" type="datetimeFigureOut">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923657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BD2354-5232-45CF-82E5-74E4F0106CE0}" type="datetimeFigureOut">
              <a:rPr lang="en-US" smtClean="0"/>
              <a:t>2/25/14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CE7031-28DD-464B-ACEB-C34B34A0652F}" type="slidenum">
              <a:rPr lang="en-US" smtClean="0"/>
              <a:t>‹#›</a:t>
            </a:fld>
            <a:endParaRPr lang="en-US"/>
          </a:p>
        </p:txBody>
      </p:sp>
    </p:spTree>
    <p:extLst>
      <p:ext uri="{BB962C8B-B14F-4D97-AF65-F5344CB8AC3E}">
        <p14:creationId xmlns:p14="http://schemas.microsoft.com/office/powerpoint/2010/main" val="3618981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D2354-5232-45CF-82E5-74E4F0106CE0}" type="datetimeFigureOut">
              <a:rPr lang="en-US" smtClean="0"/>
              <a:t>2/25/14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CE7031-28DD-464B-ACEB-C34B34A0652F}" type="slidenum">
              <a:rPr lang="en-US" smtClean="0"/>
              <a:t>‹#›</a:t>
            </a:fld>
            <a:endParaRPr lang="en-US"/>
          </a:p>
        </p:txBody>
      </p:sp>
    </p:spTree>
    <p:extLst>
      <p:ext uri="{BB962C8B-B14F-4D97-AF65-F5344CB8AC3E}">
        <p14:creationId xmlns:p14="http://schemas.microsoft.com/office/powerpoint/2010/main" val="4290994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SIM Payment Reform Status</a:t>
            </a:r>
            <a:endParaRPr lang="en-US" dirty="0"/>
          </a:p>
        </p:txBody>
      </p:sp>
      <p:sp>
        <p:nvSpPr>
          <p:cNvPr id="3" name="Subtitle 2"/>
          <p:cNvSpPr>
            <a:spLocks noGrp="1"/>
          </p:cNvSpPr>
          <p:nvPr>
            <p:ph type="subTitle" idx="1"/>
          </p:nvPr>
        </p:nvSpPr>
        <p:spPr/>
        <p:txBody>
          <a:bodyPr/>
          <a:lstStyle/>
          <a:p>
            <a:r>
              <a:rPr lang="en-US" dirty="0" smtClean="0"/>
              <a:t>FFY Q1, 2014</a:t>
            </a:r>
            <a:endParaRPr lang="en-US" dirty="0"/>
          </a:p>
        </p:txBody>
      </p:sp>
    </p:spTree>
    <p:extLst>
      <p:ext uri="{BB962C8B-B14F-4D97-AF65-F5344CB8AC3E}">
        <p14:creationId xmlns:p14="http://schemas.microsoft.com/office/powerpoint/2010/main" val="3432036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SIM Payment Reform Status</a:t>
            </a:r>
            <a:br>
              <a:rPr lang="en-US" sz="2000" dirty="0" smtClean="0"/>
            </a:br>
            <a:r>
              <a:rPr lang="en-US" sz="2000" dirty="0" smtClean="0"/>
              <a:t>Driven by Maine Health Management Coalition</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8117722"/>
              </p:ext>
            </p:extLst>
          </p:nvPr>
        </p:nvGraphicFramePr>
        <p:xfrm>
          <a:off x="457200" y="1219201"/>
          <a:ext cx="8382000" cy="5559889"/>
        </p:xfrm>
        <a:graphic>
          <a:graphicData uri="http://schemas.openxmlformats.org/drawingml/2006/table">
            <a:tbl>
              <a:tblPr firstRow="1" bandRow="1">
                <a:tableStyleId>{5C22544A-7EE6-4342-B048-85BDC9FD1C3A}</a:tableStyleId>
              </a:tblPr>
              <a:tblGrid>
                <a:gridCol w="2794000"/>
                <a:gridCol w="931333"/>
                <a:gridCol w="4656667"/>
              </a:tblGrid>
              <a:tr h="347906">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342202">
                <a:tc>
                  <a:txBody>
                    <a:bodyPr/>
                    <a:lstStyle/>
                    <a:p>
                      <a:pPr marL="0" marR="0">
                        <a:spcBef>
                          <a:spcPts val="0"/>
                        </a:spcBef>
                        <a:spcAft>
                          <a:spcPts val="0"/>
                        </a:spcAft>
                      </a:pPr>
                      <a:r>
                        <a:rPr lang="en-US" sz="1000" dirty="0">
                          <a:effectLst/>
                          <a:latin typeface="Times New Roman"/>
                          <a:ea typeface="Times New Roman"/>
                          <a:cs typeface="Times New Roman"/>
                        </a:rPr>
                        <a:t>Receive documented QECP security finding.</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 </a:t>
                      </a:r>
                      <a:endParaRPr lang="en-US" sz="1200">
                        <a:effectLst/>
                        <a:latin typeface="Times New Roman"/>
                        <a:ea typeface="Calibri"/>
                        <a:cs typeface="Times New Roman"/>
                      </a:endParaRPr>
                    </a:p>
                  </a:txBody>
                  <a:tcPr marL="68580" marR="68580" marT="0" marB="0"/>
                </a:tc>
              </a:tr>
              <a:tr h="300013">
                <a:tc>
                  <a:txBody>
                    <a:bodyPr/>
                    <a:lstStyle/>
                    <a:p>
                      <a:pPr marL="0" marR="0">
                        <a:lnSpc>
                          <a:spcPct val="115000"/>
                        </a:lnSpc>
                        <a:spcBef>
                          <a:spcPts val="0"/>
                        </a:spcBef>
                        <a:spcAft>
                          <a:spcPts val="0"/>
                        </a:spcAft>
                      </a:pPr>
                      <a:r>
                        <a:rPr lang="en-US" sz="1000">
                          <a:effectLst/>
                          <a:latin typeface="Times New Roman"/>
                          <a:ea typeface="Calibri"/>
                          <a:cs typeface="Times New Roman"/>
                        </a:rPr>
                        <a:t>Respond to QECP security audit findings</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 </a:t>
                      </a:r>
                      <a:endParaRPr lang="en-US" sz="1200">
                        <a:effectLst/>
                        <a:latin typeface="Times New Roman"/>
                        <a:ea typeface="Calibri"/>
                        <a:cs typeface="Times New Roman"/>
                      </a:endParaRPr>
                    </a:p>
                  </a:txBody>
                  <a:tcPr marL="68580" marR="68580" marT="0" marB="0"/>
                </a:tc>
              </a:tr>
              <a:tr h="342202">
                <a:tc>
                  <a:txBody>
                    <a:bodyPr/>
                    <a:lstStyle/>
                    <a:p>
                      <a:pPr marL="0" marR="0">
                        <a:spcBef>
                          <a:spcPts val="0"/>
                        </a:spcBef>
                        <a:spcAft>
                          <a:spcPts val="0"/>
                        </a:spcAft>
                      </a:pPr>
                      <a:r>
                        <a:rPr lang="en-US" sz="1000">
                          <a:effectLst/>
                          <a:latin typeface="Times New Roman"/>
                          <a:ea typeface="Times New Roman"/>
                          <a:cs typeface="Times New Roman"/>
                        </a:rPr>
                        <a:t>Discussions with ResDAC and IMPAQ on DUA for Medicare data</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 </a:t>
                      </a:r>
                      <a:endParaRPr lang="en-US" sz="1200">
                        <a:effectLst/>
                        <a:latin typeface="Times New Roman"/>
                        <a:ea typeface="Calibri"/>
                        <a:cs typeface="Times New Roman"/>
                      </a:endParaRPr>
                    </a:p>
                  </a:txBody>
                  <a:tcPr marL="68580" marR="68580" marT="0" marB="0"/>
                </a:tc>
              </a:tr>
              <a:tr h="220323">
                <a:tc>
                  <a:txBody>
                    <a:bodyPr/>
                    <a:lstStyle/>
                    <a:p>
                      <a:pPr marL="0" marR="0">
                        <a:spcBef>
                          <a:spcPts val="0"/>
                        </a:spcBef>
                        <a:spcAft>
                          <a:spcPts val="0"/>
                        </a:spcAft>
                      </a:pPr>
                      <a:r>
                        <a:rPr lang="en-US" sz="1000">
                          <a:effectLst/>
                          <a:latin typeface="Times New Roman"/>
                          <a:ea typeface="Times New Roman"/>
                          <a:cs typeface="Times New Roman"/>
                        </a:rPr>
                        <a:t>Completion of QECP DUA and data requests</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 </a:t>
                      </a:r>
                      <a:endParaRPr lang="en-US" sz="1200">
                        <a:effectLst/>
                        <a:latin typeface="Times New Roman"/>
                        <a:ea typeface="Calibri"/>
                        <a:cs typeface="Times New Roman"/>
                      </a:endParaRPr>
                    </a:p>
                  </a:txBody>
                  <a:tcPr marL="68580" marR="68580" marT="0" marB="0"/>
                </a:tc>
              </a:tr>
              <a:tr h="342202">
                <a:tc>
                  <a:txBody>
                    <a:bodyPr/>
                    <a:lstStyle/>
                    <a:p>
                      <a:pPr marL="0" marR="0">
                        <a:lnSpc>
                          <a:spcPct val="115000"/>
                        </a:lnSpc>
                        <a:spcBef>
                          <a:spcPts val="0"/>
                        </a:spcBef>
                        <a:spcAft>
                          <a:spcPts val="0"/>
                        </a:spcAft>
                      </a:pPr>
                      <a:r>
                        <a:rPr lang="en-US" sz="1000">
                          <a:effectLst/>
                          <a:latin typeface="Times New Roman"/>
                          <a:ea typeface="Calibri"/>
                          <a:cs typeface="Times New Roman"/>
                        </a:rPr>
                        <a:t>Onboard Cost of Care Director</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 </a:t>
                      </a:r>
                      <a:endParaRPr lang="en-US" sz="1200">
                        <a:effectLst/>
                        <a:latin typeface="Times New Roman"/>
                        <a:ea typeface="Calibri"/>
                        <a:cs typeface="Times New Roman"/>
                      </a:endParaRPr>
                    </a:p>
                  </a:txBody>
                  <a:tcPr marL="68580" marR="68580" marT="0" marB="0"/>
                </a:tc>
              </a:tr>
              <a:tr h="342202">
                <a:tc>
                  <a:txBody>
                    <a:bodyPr/>
                    <a:lstStyle/>
                    <a:p>
                      <a:pPr marL="0" marR="0">
                        <a:spcBef>
                          <a:spcPts val="0"/>
                        </a:spcBef>
                        <a:spcAft>
                          <a:spcPts val="0"/>
                        </a:spcAft>
                      </a:pPr>
                      <a:r>
                        <a:rPr lang="en-US" sz="1000">
                          <a:effectLst/>
                          <a:latin typeface="Times New Roman"/>
                          <a:ea typeface="Times New Roman"/>
                          <a:cs typeface="Times New Roman"/>
                        </a:rPr>
                        <a:t>Receipt and processing of statewide commercial claims</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 </a:t>
                      </a:r>
                      <a:endParaRPr lang="en-US" sz="1200">
                        <a:effectLst/>
                        <a:latin typeface="Times New Roman"/>
                        <a:ea typeface="Calibri"/>
                        <a:cs typeface="Times New Roman"/>
                      </a:endParaRPr>
                    </a:p>
                  </a:txBody>
                  <a:tcPr marL="68580" marR="68580" marT="0" marB="0"/>
                </a:tc>
              </a:tr>
              <a:tr h="984164">
                <a:tc>
                  <a:txBody>
                    <a:bodyPr/>
                    <a:lstStyle/>
                    <a:p>
                      <a:pPr marL="0" marR="0">
                        <a:lnSpc>
                          <a:spcPct val="115000"/>
                        </a:lnSpc>
                        <a:spcBef>
                          <a:spcPts val="0"/>
                        </a:spcBef>
                        <a:spcAft>
                          <a:spcPts val="0"/>
                        </a:spcAft>
                      </a:pPr>
                      <a:r>
                        <a:rPr lang="en-US" sz="1000">
                          <a:effectLst/>
                          <a:latin typeface="Times New Roman"/>
                          <a:ea typeface="Calibri"/>
                          <a:cs typeface="Times New Roman"/>
                        </a:rPr>
                        <a:t>Continuing work on MaineCare data implementation</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dirty="0">
                          <a:effectLst/>
                          <a:latin typeface="Times New Roman"/>
                          <a:ea typeface="Calibri"/>
                          <a:cs typeface="Times New Roman"/>
                        </a:rPr>
                        <a:t> </a:t>
                      </a:r>
                      <a:r>
                        <a:rPr lang="en-US" sz="1200" kern="1200" dirty="0" smtClean="0">
                          <a:solidFill>
                            <a:schemeClr val="dk1"/>
                          </a:solidFill>
                          <a:effectLst/>
                          <a:latin typeface="+mn-lt"/>
                          <a:ea typeface="+mn-ea"/>
                          <a:cs typeface="+mn-cs"/>
                        </a:rPr>
                        <a:t>MHMC will be providing certain analytic support for the </a:t>
                      </a:r>
                      <a:r>
                        <a:rPr lang="en-US" sz="1200" kern="1200" dirty="0" err="1" smtClean="0">
                          <a:solidFill>
                            <a:schemeClr val="dk1"/>
                          </a:solidFill>
                          <a:effectLst/>
                          <a:latin typeface="+mn-lt"/>
                          <a:ea typeface="+mn-ea"/>
                          <a:cs typeface="+mn-cs"/>
                        </a:rPr>
                        <a:t>MaineCare</a:t>
                      </a:r>
                      <a:r>
                        <a:rPr lang="en-US" sz="1200" kern="1200" dirty="0" smtClean="0">
                          <a:solidFill>
                            <a:schemeClr val="dk1"/>
                          </a:solidFill>
                          <a:effectLst/>
                          <a:latin typeface="+mn-lt"/>
                          <a:ea typeface="+mn-ea"/>
                          <a:cs typeface="+mn-cs"/>
                        </a:rPr>
                        <a:t> ACO initiative. However, the exact scope of such activities will not be totally definable until at least March 2014, when the Department and Deloitte are able to share data with the Coalition.</a:t>
                      </a:r>
                    </a:p>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342202">
                <a:tc>
                  <a:txBody>
                    <a:bodyPr/>
                    <a:lstStyle/>
                    <a:p>
                      <a:pPr marL="0" marR="0">
                        <a:lnSpc>
                          <a:spcPct val="115000"/>
                        </a:lnSpc>
                        <a:spcBef>
                          <a:spcPts val="0"/>
                        </a:spcBef>
                        <a:spcAft>
                          <a:spcPts val="0"/>
                        </a:spcAft>
                      </a:pPr>
                      <a:r>
                        <a:rPr lang="en-US" sz="1000">
                          <a:effectLst/>
                          <a:latin typeface="Times New Roman"/>
                          <a:ea typeface="Calibri"/>
                          <a:cs typeface="Times New Roman"/>
                        </a:rPr>
                        <a:t>Continue to plan for CEO round table</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 </a:t>
                      </a:r>
                      <a:endParaRPr lang="en-US" sz="1200">
                        <a:effectLst/>
                        <a:latin typeface="Times New Roman"/>
                        <a:ea typeface="Calibri"/>
                        <a:cs typeface="Times New Roman"/>
                      </a:endParaRPr>
                    </a:p>
                  </a:txBody>
                  <a:tcPr marL="68580" marR="68580" marT="0" marB="0"/>
                </a:tc>
              </a:tr>
              <a:tr h="342202">
                <a:tc>
                  <a:txBody>
                    <a:bodyPr/>
                    <a:lstStyle/>
                    <a:p>
                      <a:pPr marL="0" marR="0">
                        <a:lnSpc>
                          <a:spcPct val="115000"/>
                        </a:lnSpc>
                        <a:spcBef>
                          <a:spcPts val="0"/>
                        </a:spcBef>
                        <a:spcAft>
                          <a:spcPts val="0"/>
                        </a:spcAft>
                      </a:pPr>
                      <a:r>
                        <a:rPr lang="en-US" sz="1000" dirty="0">
                          <a:effectLst/>
                          <a:latin typeface="Times New Roman"/>
                          <a:ea typeface="Calibri"/>
                          <a:cs typeface="Times New Roman"/>
                        </a:rPr>
                        <a:t>Onboard VBID hire</a:t>
                      </a: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Yellow</a:t>
                      </a:r>
                      <a:endParaRPr lang="en-US" sz="1200" dirty="0">
                        <a:effectLst/>
                        <a:latin typeface="Times New Roman"/>
                        <a:ea typeface="Calibri"/>
                        <a:cs typeface="Times New Roman"/>
                      </a:endParaRPr>
                    </a:p>
                  </a:txBody>
                  <a:tcPr marL="68580" marR="68580" marT="0" marB="0">
                    <a:solidFill>
                      <a:srgbClr val="FFFF00"/>
                    </a:solidFill>
                  </a:tcPr>
                </a:tc>
                <a:tc>
                  <a:txBody>
                    <a:bodyPr/>
                    <a:lstStyle/>
                    <a:p>
                      <a:pPr marL="0" marR="0">
                        <a:lnSpc>
                          <a:spcPct val="115000"/>
                        </a:lnSpc>
                        <a:spcBef>
                          <a:spcPts val="0"/>
                        </a:spcBef>
                        <a:spcAft>
                          <a:spcPts val="0"/>
                        </a:spcAft>
                      </a:pPr>
                      <a:r>
                        <a:rPr lang="en-US" sz="1000" dirty="0">
                          <a:effectLst/>
                          <a:latin typeface="Times New Roman"/>
                          <a:ea typeface="Calibri"/>
                          <a:cs typeface="Times New Roman"/>
                        </a:rPr>
                        <a:t>Onboarding the new hire is contingent upon the acceptance of an offer by the candidate. We are still negotiating with the candidate</a:t>
                      </a:r>
                      <a:endParaRPr lang="en-US" sz="1200" dirty="0">
                        <a:effectLst/>
                        <a:latin typeface="Times New Roman"/>
                        <a:ea typeface="Calibri"/>
                        <a:cs typeface="Times New Roman"/>
                      </a:endParaRPr>
                    </a:p>
                  </a:txBody>
                  <a:tcPr marL="68580" marR="68580" marT="0" marB="0"/>
                </a:tc>
              </a:tr>
              <a:tr h="342202">
                <a:tc>
                  <a:txBody>
                    <a:bodyPr/>
                    <a:lstStyle/>
                    <a:p>
                      <a:pPr marL="0" marR="0">
                        <a:spcBef>
                          <a:spcPts val="0"/>
                        </a:spcBef>
                        <a:spcAft>
                          <a:spcPts val="0"/>
                        </a:spcAft>
                      </a:pPr>
                      <a:r>
                        <a:rPr lang="en-US" sz="1000" dirty="0">
                          <a:effectLst/>
                          <a:latin typeface="Times New Roman"/>
                          <a:ea typeface="Times New Roman"/>
                          <a:cs typeface="Times New Roman"/>
                        </a:rPr>
                        <a:t>Provide updated recognition reports to PHOs based on new January RDE file import</a:t>
                      </a: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342202">
                <a:tc>
                  <a:txBody>
                    <a:bodyPr/>
                    <a:lstStyle/>
                    <a:p>
                      <a:pPr marL="0" marR="0">
                        <a:lnSpc>
                          <a:spcPct val="115000"/>
                        </a:lnSpc>
                        <a:spcBef>
                          <a:spcPts val="0"/>
                        </a:spcBef>
                        <a:spcAft>
                          <a:spcPts val="0"/>
                        </a:spcAft>
                      </a:pPr>
                      <a:r>
                        <a:rPr lang="en-US" sz="1000">
                          <a:effectLst/>
                          <a:latin typeface="Times New Roman"/>
                          <a:ea typeface="Calibri"/>
                          <a:cs typeface="Times New Roman"/>
                        </a:rPr>
                        <a:t>Import and process January recognition data</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820177">
                <a:tc>
                  <a:txBody>
                    <a:bodyPr/>
                    <a:lstStyle/>
                    <a:p>
                      <a:pPr marL="0" marR="0">
                        <a:lnSpc>
                          <a:spcPct val="115000"/>
                        </a:lnSpc>
                        <a:spcBef>
                          <a:spcPts val="0"/>
                        </a:spcBef>
                        <a:spcAft>
                          <a:spcPts val="0"/>
                        </a:spcAft>
                      </a:pPr>
                      <a:r>
                        <a:rPr lang="en-US" sz="1000">
                          <a:effectLst/>
                          <a:latin typeface="Times New Roman"/>
                          <a:ea typeface="Calibri"/>
                          <a:cs typeface="Times New Roman"/>
                        </a:rPr>
                        <a:t>In addition to ongoing demographic communications with practices, the recognition file import process generates an exception report. Practices are contacted to determine if providers on the report are actually at the practice.</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10</a:t>
            </a:fld>
            <a:endParaRPr lang="en-US"/>
          </a:p>
        </p:txBody>
      </p:sp>
    </p:spTree>
    <p:extLst>
      <p:ext uri="{BB962C8B-B14F-4D97-AF65-F5344CB8AC3E}">
        <p14:creationId xmlns:p14="http://schemas.microsoft.com/office/powerpoint/2010/main" val="549255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1800" dirty="0" smtClean="0"/>
              <a:t>SIM Payment Reform Status</a:t>
            </a:r>
            <a:br>
              <a:rPr lang="en-US" sz="1800" dirty="0" smtClean="0"/>
            </a:br>
            <a:r>
              <a:rPr lang="en-US" sz="1800" dirty="0" smtClean="0"/>
              <a:t>Driven by Maine Health Management Coalition</a:t>
            </a:r>
            <a:endParaRPr lang="en-US" sz="1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07543001"/>
              </p:ext>
            </p:extLst>
          </p:nvPr>
        </p:nvGraphicFramePr>
        <p:xfrm>
          <a:off x="0" y="533400"/>
          <a:ext cx="9144000" cy="6160274"/>
        </p:xfrm>
        <a:graphic>
          <a:graphicData uri="http://schemas.openxmlformats.org/drawingml/2006/table">
            <a:tbl>
              <a:tblPr firstRow="1" bandRow="1">
                <a:tableStyleId>{5C22544A-7EE6-4342-B048-85BDC9FD1C3A}</a:tableStyleId>
              </a:tblPr>
              <a:tblGrid>
                <a:gridCol w="3048000"/>
                <a:gridCol w="1015999"/>
                <a:gridCol w="5080001"/>
              </a:tblGrid>
              <a:tr h="428428">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Additional Status Information</a:t>
                      </a:r>
                      <a:endParaRPr lang="en-US" dirty="0"/>
                    </a:p>
                  </a:txBody>
                  <a:tcPr/>
                </a:tc>
              </a:tr>
              <a:tr h="322882">
                <a:tc>
                  <a:txBody>
                    <a:bodyPr/>
                    <a:lstStyle/>
                    <a:p>
                      <a:pPr marL="0" marR="0">
                        <a:spcBef>
                          <a:spcPts val="0"/>
                        </a:spcBef>
                        <a:spcAft>
                          <a:spcPts val="0"/>
                        </a:spcAft>
                      </a:pPr>
                      <a:r>
                        <a:rPr lang="en-US" sz="1000" dirty="0">
                          <a:effectLst/>
                          <a:latin typeface="Times New Roman"/>
                          <a:ea typeface="Times New Roman"/>
                          <a:cs typeface="Times New Roman"/>
                        </a:rPr>
                        <a:t>Prepare presentation status update materials for the Feb PTE Physicians group</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28429">
                <a:tc>
                  <a:txBody>
                    <a:bodyPr/>
                    <a:lstStyle/>
                    <a:p>
                      <a:pPr marL="0" marR="0">
                        <a:spcBef>
                          <a:spcPts val="0"/>
                        </a:spcBef>
                        <a:spcAft>
                          <a:spcPts val="0"/>
                        </a:spcAft>
                      </a:pPr>
                      <a:r>
                        <a:rPr lang="en-US" sz="1000">
                          <a:effectLst/>
                          <a:latin typeface="Times New Roman"/>
                          <a:ea typeface="Times New Roman"/>
                          <a:cs typeface="Times New Roman"/>
                        </a:rPr>
                        <a:t>Examine options for the behavioral health recognition component of  APC as well as evaluate Patient Experience results</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322882">
                <a:tc>
                  <a:txBody>
                    <a:bodyPr/>
                    <a:lstStyle/>
                    <a:p>
                      <a:pPr marL="0" marR="0">
                        <a:spcBef>
                          <a:spcPts val="0"/>
                        </a:spcBef>
                        <a:spcAft>
                          <a:spcPts val="0"/>
                        </a:spcAft>
                      </a:pPr>
                      <a:r>
                        <a:rPr lang="en-US" sz="1000">
                          <a:effectLst/>
                          <a:latin typeface="Times New Roman"/>
                          <a:ea typeface="Times New Roman"/>
                          <a:cs typeface="Times New Roman"/>
                        </a:rPr>
                        <a:t>Prepare presentation status update materials for the Feb PTE Physicians group</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322882">
                <a:tc>
                  <a:txBody>
                    <a:bodyPr/>
                    <a:lstStyle/>
                    <a:p>
                      <a:pPr marL="0" marR="0">
                        <a:lnSpc>
                          <a:spcPct val="115000"/>
                        </a:lnSpc>
                        <a:spcBef>
                          <a:spcPts val="0"/>
                        </a:spcBef>
                        <a:spcAft>
                          <a:spcPts val="0"/>
                        </a:spcAft>
                      </a:pPr>
                      <a:r>
                        <a:rPr lang="en-US" sz="1000">
                          <a:effectLst/>
                          <a:latin typeface="Times New Roman"/>
                          <a:ea typeface="Calibri"/>
                          <a:cs typeface="Times New Roman"/>
                        </a:rPr>
                        <a:t>Receive Leapfrog and ACM measures</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322882">
                <a:tc>
                  <a:txBody>
                    <a:bodyPr/>
                    <a:lstStyle/>
                    <a:p>
                      <a:pPr marL="0" marR="0">
                        <a:spcBef>
                          <a:spcPts val="0"/>
                        </a:spcBef>
                        <a:spcAft>
                          <a:spcPts val="0"/>
                        </a:spcAft>
                      </a:pPr>
                      <a:r>
                        <a:rPr lang="en-US" sz="1000">
                          <a:effectLst/>
                          <a:latin typeface="Times New Roman"/>
                          <a:ea typeface="Times New Roman"/>
                          <a:cs typeface="Times New Roman"/>
                        </a:rPr>
                        <a:t>Calculate new Leapfrog and ACM recognitions</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322882">
                <a:tc>
                  <a:txBody>
                    <a:bodyPr/>
                    <a:lstStyle/>
                    <a:p>
                      <a:pPr marL="0" marR="0">
                        <a:spcBef>
                          <a:spcPts val="0"/>
                        </a:spcBef>
                        <a:spcAft>
                          <a:spcPts val="0"/>
                        </a:spcAft>
                      </a:pPr>
                      <a:r>
                        <a:rPr lang="en-US" sz="1000">
                          <a:effectLst/>
                          <a:latin typeface="Times New Roman"/>
                          <a:ea typeface="Times New Roman"/>
                          <a:cs typeface="Times New Roman"/>
                        </a:rPr>
                        <a:t>Hold ACI Meeting and consider any new possible PTE related measures</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328462">
                <a:tc>
                  <a:txBody>
                    <a:bodyPr/>
                    <a:lstStyle/>
                    <a:p>
                      <a:pPr marL="0" marR="0">
                        <a:lnSpc>
                          <a:spcPct val="115000"/>
                        </a:lnSpc>
                        <a:spcBef>
                          <a:spcPts val="0"/>
                        </a:spcBef>
                        <a:spcAft>
                          <a:spcPts val="0"/>
                        </a:spcAft>
                      </a:pPr>
                      <a:r>
                        <a:rPr lang="en-US" sz="1000">
                          <a:effectLst/>
                          <a:latin typeface="Times New Roman"/>
                          <a:ea typeface="Calibri"/>
                          <a:cs typeface="Times New Roman"/>
                        </a:rPr>
                        <a:t>ID behavioral health clinical consultant; on board BH PTE staff</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Red</a:t>
                      </a:r>
                      <a:endParaRPr lang="en-US" sz="1200">
                        <a:effectLst/>
                        <a:latin typeface="Times New Roman"/>
                        <a:ea typeface="Calibri"/>
                        <a:cs typeface="Times New Roman"/>
                      </a:endParaRPr>
                    </a:p>
                    <a:p>
                      <a:pPr marL="0" marR="0">
                        <a:lnSpc>
                          <a:spcPct val="115000"/>
                        </a:lnSpc>
                        <a:spcBef>
                          <a:spcPts val="0"/>
                        </a:spcBef>
                        <a:spcAft>
                          <a:spcPts val="0"/>
                        </a:spcAft>
                      </a:pPr>
                      <a:r>
                        <a:rPr lang="en-US" sz="1000">
                          <a:effectLst/>
                          <a:latin typeface="Times New Roman"/>
                          <a:ea typeface="Calibri"/>
                          <a:cs typeface="Times New Roman"/>
                        </a:rPr>
                        <a:t> </a:t>
                      </a:r>
                      <a:endParaRPr lang="en-US" sz="1200">
                        <a:effectLst/>
                        <a:latin typeface="Times New Roman"/>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Risk: Finding qualified</a:t>
                      </a:r>
                      <a:r>
                        <a:rPr lang="en-US" sz="1200" baseline="0" dirty="0" smtClean="0">
                          <a:effectLst/>
                          <a:latin typeface="Times New Roman"/>
                          <a:ea typeface="Calibri"/>
                          <a:cs typeface="Times New Roman"/>
                        </a:rPr>
                        <a:t> resources for behavioral health consultants</a:t>
                      </a:r>
                      <a:endParaRPr lang="en-US" sz="1200" dirty="0">
                        <a:effectLst/>
                        <a:latin typeface="Times New Roman"/>
                        <a:ea typeface="Calibri"/>
                        <a:cs typeface="Times New Roman"/>
                      </a:endParaRPr>
                    </a:p>
                  </a:txBody>
                  <a:tcPr marL="68580" marR="68580" marT="0" marB="0"/>
                </a:tc>
              </a:tr>
              <a:tr h="322882">
                <a:tc>
                  <a:txBody>
                    <a:bodyPr/>
                    <a:lstStyle/>
                    <a:p>
                      <a:pPr marL="0" marR="0">
                        <a:lnSpc>
                          <a:spcPct val="115000"/>
                        </a:lnSpc>
                        <a:spcBef>
                          <a:spcPts val="0"/>
                        </a:spcBef>
                        <a:spcAft>
                          <a:spcPts val="0"/>
                        </a:spcAft>
                      </a:pPr>
                      <a:r>
                        <a:rPr lang="en-US" sz="1000">
                          <a:effectLst/>
                          <a:latin typeface="Times New Roman"/>
                          <a:ea typeface="Calibri"/>
                          <a:cs typeface="Times New Roman"/>
                        </a:rPr>
                        <a:t>Convene PTE-BH workgroup</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Red</a:t>
                      </a:r>
                      <a:endParaRPr lang="en-US" sz="1200">
                        <a:effectLst/>
                        <a:latin typeface="Times New Roman"/>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322882">
                <a:tc>
                  <a:txBody>
                    <a:bodyPr/>
                    <a:lstStyle/>
                    <a:p>
                      <a:pPr marL="0" marR="0">
                        <a:spcBef>
                          <a:spcPts val="0"/>
                        </a:spcBef>
                        <a:spcAft>
                          <a:spcPts val="0"/>
                        </a:spcAft>
                      </a:pPr>
                      <a:r>
                        <a:rPr lang="en-US" sz="1000">
                          <a:effectLst/>
                          <a:latin typeface="Times New Roman"/>
                          <a:ea typeface="Times New Roman"/>
                          <a:cs typeface="Times New Roman"/>
                        </a:rPr>
                        <a:t>ID Viable Performance Measures for PTE-BH</a:t>
                      </a: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Red</a:t>
                      </a:r>
                      <a:endParaRPr lang="en-US" sz="1200" dirty="0">
                        <a:effectLst/>
                        <a:latin typeface="Times New Roman"/>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987185">
                <a:tc>
                  <a:txBody>
                    <a:bodyPr/>
                    <a:lstStyle/>
                    <a:p>
                      <a:pPr marL="0" marR="0">
                        <a:spcBef>
                          <a:spcPts val="0"/>
                        </a:spcBef>
                        <a:spcAft>
                          <a:spcPts val="0"/>
                        </a:spcAft>
                      </a:pPr>
                      <a:r>
                        <a:rPr lang="en-US" sz="1000">
                          <a:effectLst/>
                          <a:latin typeface="Times New Roman"/>
                          <a:ea typeface="Times New Roman"/>
                          <a:cs typeface="Times New Roman"/>
                        </a:rPr>
                        <a:t>Continue to explore and refine new report formats based on the new data</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 </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A PTE subcommittee has been formed and is working on defining cut points for value assignment to allow tagging of performance to good/better/best. It is anticipated that the recommendations from this subgroup will be brought to the full PTE committee at the February meeting.</a:t>
                      </a:r>
                    </a:p>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1182463">
                <a:tc>
                  <a:txBody>
                    <a:bodyPr/>
                    <a:lstStyle/>
                    <a:p>
                      <a:pPr marL="0" marR="0">
                        <a:spcBef>
                          <a:spcPts val="0"/>
                        </a:spcBef>
                        <a:spcAft>
                          <a:spcPts val="0"/>
                        </a:spcAft>
                      </a:pPr>
                      <a:r>
                        <a:rPr lang="en-US" sz="1000" dirty="0">
                          <a:effectLst/>
                          <a:latin typeface="Times New Roman"/>
                          <a:ea typeface="Times New Roman"/>
                          <a:cs typeface="Times New Roman"/>
                        </a:rPr>
                        <a:t>Continue to refine the </a:t>
                      </a:r>
                      <a:r>
                        <a:rPr lang="en-US" sz="1000" dirty="0" smtClean="0">
                          <a:effectLst/>
                          <a:latin typeface="Times New Roman"/>
                          <a:ea typeface="Times New Roman"/>
                          <a:cs typeface="Times New Roman"/>
                        </a:rPr>
                        <a:t>Patient Experience reporting </a:t>
                      </a:r>
                      <a:r>
                        <a:rPr lang="en-US" sz="1000" dirty="0">
                          <a:effectLst/>
                          <a:latin typeface="Times New Roman"/>
                          <a:ea typeface="Times New Roman"/>
                          <a:cs typeface="Times New Roman"/>
                        </a:rPr>
                        <a:t>process with support of CG CAHPS workgroup</a:t>
                      </a: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The data for specialty practices is likely not suitable for publication, as most of the practices do not have sufficient data in one or more of the four domains of CG-CAHPS to allow for reporting of valid findings. 21 of the 170 primary care practices reporting CG-CAHPS data have too few observations to allow for valid reporting.</a:t>
                      </a:r>
                    </a:p>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328462">
                <a:tc>
                  <a:txBody>
                    <a:bodyPr/>
                    <a:lstStyle/>
                    <a:p>
                      <a:pPr marL="0" marR="0">
                        <a:lnSpc>
                          <a:spcPct val="115000"/>
                        </a:lnSpc>
                        <a:spcBef>
                          <a:spcPts val="0"/>
                        </a:spcBef>
                        <a:spcAft>
                          <a:spcPts val="0"/>
                        </a:spcAft>
                      </a:pPr>
                      <a:r>
                        <a:rPr lang="en-US" sz="1000">
                          <a:effectLst/>
                          <a:latin typeface="Times New Roman"/>
                          <a:ea typeface="Calibri"/>
                          <a:cs typeface="Times New Roman"/>
                        </a:rPr>
                        <a:t>Continue to refine the plan to continue the reporting process beyond the first year.</a:t>
                      </a: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11</a:t>
            </a:fld>
            <a:endParaRPr lang="en-US"/>
          </a:p>
        </p:txBody>
      </p:sp>
    </p:spTree>
    <p:extLst>
      <p:ext uri="{BB962C8B-B14F-4D97-AF65-F5344CB8AC3E}">
        <p14:creationId xmlns:p14="http://schemas.microsoft.com/office/powerpoint/2010/main" val="4079932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1600" dirty="0" smtClean="0"/>
              <a:t>SIM Payment Reform Status</a:t>
            </a:r>
            <a:br>
              <a:rPr lang="en-US" sz="1600" dirty="0" smtClean="0"/>
            </a:br>
            <a:r>
              <a:rPr lang="en-US" sz="1600" dirty="0" smtClean="0"/>
              <a:t>Driven by Maine Health Management Coalition</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81217909"/>
              </p:ext>
            </p:extLst>
          </p:nvPr>
        </p:nvGraphicFramePr>
        <p:xfrm>
          <a:off x="381000" y="685800"/>
          <a:ext cx="8229600" cy="5942363"/>
        </p:xfrm>
        <a:graphic>
          <a:graphicData uri="http://schemas.openxmlformats.org/drawingml/2006/table">
            <a:tbl>
              <a:tblPr firstRow="1" bandRow="1">
                <a:tableStyleId>{5C22544A-7EE6-4342-B048-85BDC9FD1C3A}</a:tableStyleId>
              </a:tblPr>
              <a:tblGrid>
                <a:gridCol w="2743200"/>
                <a:gridCol w="914400"/>
                <a:gridCol w="4572000"/>
              </a:tblGrid>
              <a:tr h="484028">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484028">
                <a:tc>
                  <a:txBody>
                    <a:bodyPr/>
                    <a:lstStyle/>
                    <a:p>
                      <a:pPr marL="0" marR="0">
                        <a:lnSpc>
                          <a:spcPct val="115000"/>
                        </a:lnSpc>
                        <a:spcBef>
                          <a:spcPts val="0"/>
                        </a:spcBef>
                        <a:spcAft>
                          <a:spcPts val="0"/>
                        </a:spcAft>
                      </a:pPr>
                      <a:r>
                        <a:rPr lang="en-US" sz="1200" dirty="0">
                          <a:effectLst/>
                          <a:latin typeface="Times New Roman"/>
                          <a:ea typeface="Calibri"/>
                          <a:cs typeface="Times New Roman"/>
                        </a:rPr>
                        <a:t>Begin roll out process for practice reports </a:t>
                      </a:r>
                      <a:r>
                        <a:rPr lang="en-US" sz="1200" dirty="0" err="1">
                          <a:effectLst/>
                          <a:latin typeface="Times New Roman"/>
                          <a:ea typeface="Calibri"/>
                          <a:cs typeface="Times New Roman"/>
                        </a:rPr>
                        <a:t>reports</a:t>
                      </a: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a:effectLst/>
                          <a:latin typeface="Times New Roman"/>
                          <a:ea typeface="Calibri"/>
                          <a:cs typeface="Times New Roman"/>
                        </a:rPr>
                        <a:t>Review of and revisions to state-wide commercial practice reports</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Data for approx. 700 providers received. Quality checking revealed issues with data; reports will need to be re-run. Note that there are issues with recent data submitted to the MHDO by Anthem that need to be resolved; this, combined with the fact that the MHDO has a new data vendor may impact the timely receipt of data from the APCDB.</a:t>
                      </a:r>
                    </a:p>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a:effectLst/>
                          <a:latin typeface="Times New Roman"/>
                          <a:ea typeface="Calibri"/>
                          <a:cs typeface="Times New Roman"/>
                        </a:rPr>
                        <a:t>Coordination with Muskie on MaineCare reporting production</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a:effectLst/>
                          <a:latin typeface="Times New Roman"/>
                          <a:ea typeface="Calibri"/>
                          <a:cs typeface="Times New Roman"/>
                        </a:rPr>
                        <a:t>Coordination with Quality Counts for distribution of Commercial practice reports.</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a:effectLst/>
                          <a:latin typeface="Times New Roman"/>
                          <a:ea typeface="Calibri"/>
                          <a:cs typeface="Times New Roman"/>
                        </a:rPr>
                        <a:t>Continue to fine tune and develop VBID media campaign</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spcBef>
                          <a:spcPts val="0"/>
                        </a:spcBef>
                        <a:spcAft>
                          <a:spcPts val="0"/>
                        </a:spcAft>
                      </a:pPr>
                      <a:r>
                        <a:rPr lang="en-US" sz="1200">
                          <a:effectLst/>
                          <a:latin typeface="Times New Roman"/>
                          <a:ea typeface="Times New Roman"/>
                          <a:cs typeface="Times New Roman"/>
                        </a:rPr>
                        <a:t>Onboard admin assistant and accountant</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spcBef>
                          <a:spcPts val="0"/>
                        </a:spcBef>
                        <a:spcAft>
                          <a:spcPts val="0"/>
                        </a:spcAft>
                      </a:pPr>
                      <a:r>
                        <a:rPr lang="en-US" sz="1200">
                          <a:effectLst/>
                          <a:latin typeface="Times New Roman"/>
                          <a:ea typeface="Times New Roman"/>
                          <a:cs typeface="Times New Roman"/>
                        </a:rPr>
                        <a:t>Create SIM Acronym library, communication plan and newsletter template ( Trevor)</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596747">
                <a:tc>
                  <a:txBody>
                    <a:bodyPr/>
                    <a:lstStyle/>
                    <a:p>
                      <a:pPr marL="0" marR="0">
                        <a:spcBef>
                          <a:spcPts val="0"/>
                        </a:spcBef>
                        <a:spcAft>
                          <a:spcPts val="0"/>
                        </a:spcAft>
                      </a:pPr>
                      <a:r>
                        <a:rPr lang="en-US" sz="1200">
                          <a:effectLst/>
                          <a:latin typeface="Times New Roman"/>
                          <a:ea typeface="Times New Roman"/>
                          <a:cs typeface="Times New Roman"/>
                        </a:rPr>
                        <a:t>Data team’s work with MaineCare</a:t>
                      </a:r>
                    </a:p>
                    <a:p>
                      <a:pPr marL="0" marR="0">
                        <a:spcBef>
                          <a:spcPts val="0"/>
                        </a:spcBef>
                        <a:spcAft>
                          <a:spcPts val="0"/>
                        </a:spcAft>
                      </a:pPr>
                      <a:r>
                        <a:rPr lang="en-US" sz="1200">
                          <a:effectLst/>
                          <a:latin typeface="Times New Roman"/>
                          <a:ea typeface="Times New Roman"/>
                          <a:cs typeface="Times New Roman"/>
                        </a:rPr>
                        <a:t>Finalize measure set for accountable community reporting</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a:effectLst/>
                          <a:latin typeface="Times New Roman"/>
                          <a:ea typeface="Calibri"/>
                          <a:cs typeface="Times New Roman"/>
                        </a:rPr>
                        <a:t>Participate in finalization of Accountable Community methodology</a:t>
                      </a:r>
                    </a:p>
                  </a:txBody>
                  <a:tcPr marL="68580" marR="68580" marT="0" marB="0"/>
                </a:tc>
                <a:tc>
                  <a:txBody>
                    <a:bodyPr/>
                    <a:lstStyle/>
                    <a:p>
                      <a:pPr marL="0" marR="0">
                        <a:lnSpc>
                          <a:spcPct val="115000"/>
                        </a:lnSpc>
                        <a:spcBef>
                          <a:spcPts val="0"/>
                        </a:spcBef>
                        <a:spcAft>
                          <a:spcPts val="0"/>
                        </a:spcAft>
                      </a:pPr>
                      <a:r>
                        <a:rPr lang="en-US" sz="1200" dirty="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12</a:t>
            </a:fld>
            <a:endParaRPr lang="en-US"/>
          </a:p>
        </p:txBody>
      </p:sp>
    </p:spTree>
    <p:extLst>
      <p:ext uri="{BB962C8B-B14F-4D97-AF65-F5344CB8AC3E}">
        <p14:creationId xmlns:p14="http://schemas.microsoft.com/office/powerpoint/2010/main" val="203951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1600" dirty="0" smtClean="0"/>
              <a:t>SIM Delivery System Reform Status</a:t>
            </a:r>
            <a:br>
              <a:rPr lang="en-US" sz="1600" dirty="0" smtClean="0"/>
            </a:br>
            <a:r>
              <a:rPr lang="en-US" sz="1600" dirty="0" smtClean="0"/>
              <a:t>Driven by Maine Quality Counts</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62715300"/>
              </p:ext>
            </p:extLst>
          </p:nvPr>
        </p:nvGraphicFramePr>
        <p:xfrm>
          <a:off x="381000" y="685800"/>
          <a:ext cx="8229600" cy="5942363"/>
        </p:xfrm>
        <a:graphic>
          <a:graphicData uri="http://schemas.openxmlformats.org/drawingml/2006/table">
            <a:tbl>
              <a:tblPr firstRow="1" bandRow="1">
                <a:tableStyleId>{5C22544A-7EE6-4342-B048-85BDC9FD1C3A}</a:tableStyleId>
              </a:tblPr>
              <a:tblGrid>
                <a:gridCol w="2743200"/>
                <a:gridCol w="914400"/>
                <a:gridCol w="4572000"/>
              </a:tblGrid>
              <a:tr h="484028">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484028">
                <a:tc>
                  <a:txBody>
                    <a:bodyPr/>
                    <a:lstStyle/>
                    <a:p>
                      <a:pPr marL="0" marR="0">
                        <a:lnSpc>
                          <a:spcPct val="115000"/>
                        </a:lnSpc>
                        <a:spcBef>
                          <a:spcPts val="0"/>
                        </a:spcBef>
                        <a:spcAft>
                          <a:spcPts val="0"/>
                        </a:spcAft>
                      </a:pPr>
                      <a:r>
                        <a:rPr lang="en-US" sz="1200" dirty="0">
                          <a:effectLst/>
                          <a:latin typeface="Times New Roman"/>
                          <a:ea typeface="Calibri"/>
                          <a:cs typeface="Times New Roman"/>
                        </a:rPr>
                        <a:t>Begin roll out process for practice reports </a:t>
                      </a:r>
                      <a:r>
                        <a:rPr lang="en-US" sz="1200" dirty="0" err="1">
                          <a:effectLst/>
                          <a:latin typeface="Times New Roman"/>
                          <a:ea typeface="Calibri"/>
                          <a:cs typeface="Times New Roman"/>
                        </a:rPr>
                        <a:t>reports</a:t>
                      </a: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dirty="0">
                          <a:effectLst/>
                          <a:latin typeface="Times New Roman"/>
                          <a:ea typeface="Calibri"/>
                          <a:cs typeface="Times New Roman"/>
                        </a:rPr>
                        <a:t>Review of and revisions to state-wide commercial practice reports</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Data for approx. 700 providers received. Quality checking revealed issues with data; reports will need to be re-run. Note that there are issues with recent data submitted to the MHDO by Anthem that need to be resolved; this, combined with the fact that the MHDO has a new data vendor may impact the timely receipt of data from the APCDB.</a:t>
                      </a:r>
                    </a:p>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a:effectLst/>
                          <a:latin typeface="Times New Roman"/>
                          <a:ea typeface="Calibri"/>
                          <a:cs typeface="Times New Roman"/>
                        </a:rPr>
                        <a:t>Coordination with Muskie on MaineCare reporting production</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a:effectLst/>
                          <a:latin typeface="Times New Roman"/>
                          <a:ea typeface="Calibri"/>
                          <a:cs typeface="Times New Roman"/>
                        </a:rPr>
                        <a:t>Coordination with Quality Counts for distribution of Commercial practice reports.</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a:effectLst/>
                          <a:latin typeface="Times New Roman"/>
                          <a:ea typeface="Calibri"/>
                          <a:cs typeface="Times New Roman"/>
                        </a:rPr>
                        <a:t>Continue to fine tune and develop VBID media campaign</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spcBef>
                          <a:spcPts val="0"/>
                        </a:spcBef>
                        <a:spcAft>
                          <a:spcPts val="0"/>
                        </a:spcAft>
                      </a:pPr>
                      <a:r>
                        <a:rPr lang="en-US" sz="1200">
                          <a:effectLst/>
                          <a:latin typeface="Times New Roman"/>
                          <a:ea typeface="Times New Roman"/>
                          <a:cs typeface="Times New Roman"/>
                        </a:rPr>
                        <a:t>Onboard admin assistant and accountant</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484028">
                <a:tc>
                  <a:txBody>
                    <a:bodyPr/>
                    <a:lstStyle/>
                    <a:p>
                      <a:pPr marL="0" marR="0">
                        <a:spcBef>
                          <a:spcPts val="0"/>
                        </a:spcBef>
                        <a:spcAft>
                          <a:spcPts val="0"/>
                        </a:spcAft>
                      </a:pPr>
                      <a:r>
                        <a:rPr lang="en-US" sz="1200">
                          <a:effectLst/>
                          <a:latin typeface="Times New Roman"/>
                          <a:ea typeface="Times New Roman"/>
                          <a:cs typeface="Times New Roman"/>
                        </a:rPr>
                        <a:t>Create SIM Acronym library, communication plan and newsletter template ( Trevor)</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r>
              <a:tr h="596747">
                <a:tc>
                  <a:txBody>
                    <a:bodyPr/>
                    <a:lstStyle/>
                    <a:p>
                      <a:pPr marL="0" marR="0">
                        <a:spcBef>
                          <a:spcPts val="0"/>
                        </a:spcBef>
                        <a:spcAft>
                          <a:spcPts val="0"/>
                        </a:spcAft>
                      </a:pPr>
                      <a:r>
                        <a:rPr lang="en-US" sz="1200">
                          <a:effectLst/>
                          <a:latin typeface="Times New Roman"/>
                          <a:ea typeface="Times New Roman"/>
                          <a:cs typeface="Times New Roman"/>
                        </a:rPr>
                        <a:t>Data team’s work with MaineCare</a:t>
                      </a:r>
                    </a:p>
                    <a:p>
                      <a:pPr marL="0" marR="0">
                        <a:spcBef>
                          <a:spcPts val="0"/>
                        </a:spcBef>
                        <a:spcAft>
                          <a:spcPts val="0"/>
                        </a:spcAft>
                      </a:pPr>
                      <a:r>
                        <a:rPr lang="en-US" sz="1200">
                          <a:effectLst/>
                          <a:latin typeface="Times New Roman"/>
                          <a:ea typeface="Times New Roman"/>
                          <a:cs typeface="Times New Roman"/>
                        </a:rPr>
                        <a:t>Finalize measure set for accountable community reporting</a:t>
                      </a:r>
                    </a:p>
                  </a:txBody>
                  <a:tcPr marL="68580" marR="68580" marT="0" marB="0"/>
                </a:tc>
                <a:tc>
                  <a:txBody>
                    <a:bodyPr/>
                    <a:lstStyle/>
                    <a:p>
                      <a:pPr marL="0" marR="0">
                        <a:lnSpc>
                          <a:spcPct val="115000"/>
                        </a:lnSpc>
                        <a:spcBef>
                          <a:spcPts val="0"/>
                        </a:spcBef>
                        <a:spcAft>
                          <a:spcPts val="0"/>
                        </a:spcAft>
                      </a:pPr>
                      <a:r>
                        <a:rPr lang="en-US" sz="120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r h="484028">
                <a:tc>
                  <a:txBody>
                    <a:bodyPr/>
                    <a:lstStyle/>
                    <a:p>
                      <a:pPr marL="0" marR="0">
                        <a:lnSpc>
                          <a:spcPct val="115000"/>
                        </a:lnSpc>
                        <a:spcBef>
                          <a:spcPts val="0"/>
                        </a:spcBef>
                        <a:spcAft>
                          <a:spcPts val="0"/>
                        </a:spcAft>
                      </a:pPr>
                      <a:r>
                        <a:rPr lang="en-US" sz="1200">
                          <a:effectLst/>
                          <a:latin typeface="Times New Roman"/>
                          <a:ea typeface="Calibri"/>
                          <a:cs typeface="Times New Roman"/>
                        </a:rPr>
                        <a:t>Participate in finalization of Accountable Community methodology</a:t>
                      </a:r>
                    </a:p>
                  </a:txBody>
                  <a:tcPr marL="68580" marR="68580" marT="0" marB="0"/>
                </a:tc>
                <a:tc>
                  <a:txBody>
                    <a:bodyPr/>
                    <a:lstStyle/>
                    <a:p>
                      <a:pPr marL="0" marR="0">
                        <a:lnSpc>
                          <a:spcPct val="115000"/>
                        </a:lnSpc>
                        <a:spcBef>
                          <a:spcPts val="0"/>
                        </a:spcBef>
                        <a:spcAft>
                          <a:spcPts val="0"/>
                        </a:spcAft>
                      </a:pPr>
                      <a:r>
                        <a:rPr lang="en-US" sz="1200" dirty="0">
                          <a:effectLst/>
                          <a:latin typeface="Times New Roman"/>
                          <a:ea typeface="Calibri"/>
                          <a:cs typeface="Times New Roman"/>
                        </a:rPr>
                        <a:t>Green</a:t>
                      </a:r>
                    </a:p>
                  </a:txBody>
                  <a:tcPr marL="68580" marR="68580" marT="0" marB="0">
                    <a:solidFill>
                      <a:srgbClr val="00B050"/>
                    </a:solidFill>
                  </a:tcPr>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13</a:t>
            </a:fld>
            <a:endParaRPr lang="en-US"/>
          </a:p>
        </p:txBody>
      </p:sp>
    </p:spTree>
    <p:extLst>
      <p:ext uri="{BB962C8B-B14F-4D97-AF65-F5344CB8AC3E}">
        <p14:creationId xmlns:p14="http://schemas.microsoft.com/office/powerpoint/2010/main" val="173744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r>
              <a:rPr lang="en-US" sz="1400" b="1" dirty="0"/>
              <a:t>SIM Payment Reform </a:t>
            </a:r>
            <a:r>
              <a:rPr lang="en-US" sz="1400" b="1" dirty="0" smtClean="0"/>
              <a:t>Status</a:t>
            </a:r>
            <a:r>
              <a:rPr lang="en-US" sz="1400" dirty="0">
                <a:solidFill>
                  <a:srgbClr val="FF0000"/>
                </a:solidFill>
              </a:rPr>
              <a:t/>
            </a:r>
            <a:br>
              <a:rPr lang="en-US" sz="1400" dirty="0">
                <a:solidFill>
                  <a:srgbClr val="FF0000"/>
                </a:solidFill>
              </a:rPr>
            </a:br>
            <a:r>
              <a:rPr lang="en-US" sz="1400" dirty="0"/>
              <a:t>Driven by Maine Health Management Coalition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04207280"/>
              </p:ext>
            </p:extLst>
          </p:nvPr>
        </p:nvGraphicFramePr>
        <p:xfrm>
          <a:off x="228600" y="508462"/>
          <a:ext cx="8763000" cy="6370320"/>
        </p:xfrm>
        <a:graphic>
          <a:graphicData uri="http://schemas.openxmlformats.org/drawingml/2006/table">
            <a:tbl>
              <a:tblPr firstRow="1" bandRow="1">
                <a:tableStyleId>{5C22544A-7EE6-4342-B048-85BDC9FD1C3A}</a:tableStyleId>
              </a:tblPr>
              <a:tblGrid>
                <a:gridCol w="4381500"/>
                <a:gridCol w="4381500"/>
              </a:tblGrid>
              <a:tr h="354588">
                <a:tc>
                  <a:txBody>
                    <a:bodyPr/>
                    <a:lstStyle/>
                    <a:p>
                      <a:r>
                        <a:rPr lang="en-US" dirty="0" smtClean="0"/>
                        <a:t>Overall Payment Reform Status:</a:t>
                      </a:r>
                      <a:endParaRPr lang="en-US" dirty="0"/>
                    </a:p>
                  </a:txBody>
                  <a:tcPr/>
                </a:tc>
                <a:tc>
                  <a:txBody>
                    <a:bodyPr/>
                    <a:lstStyle/>
                    <a:p>
                      <a:r>
                        <a:rPr lang="en-US" dirty="0" smtClean="0"/>
                        <a:t>Green</a:t>
                      </a:r>
                      <a:endParaRPr lang="en-US" dirty="0"/>
                    </a:p>
                  </a:txBody>
                  <a:tcPr>
                    <a:solidFill>
                      <a:srgbClr val="00B050"/>
                    </a:solidFill>
                  </a:tcPr>
                </a:tc>
              </a:tr>
              <a:tr h="3351586">
                <a:tc gridSpan="2">
                  <a:txBody>
                    <a:bodyPr/>
                    <a:lstStyle/>
                    <a:p>
                      <a:r>
                        <a:rPr lang="en-US" sz="1400" dirty="0" smtClean="0"/>
                        <a:t>Status Summary</a:t>
                      </a:r>
                    </a:p>
                    <a:p>
                      <a:r>
                        <a:rPr lang="en-US" sz="1400" dirty="0" smtClean="0"/>
                        <a:t> </a:t>
                      </a:r>
                      <a:r>
                        <a:rPr lang="en-US" sz="1400" kern="1200" dirty="0" smtClean="0">
                          <a:solidFill>
                            <a:schemeClr val="dk1"/>
                          </a:solidFill>
                          <a:effectLst/>
                          <a:latin typeface="+mn-lt"/>
                          <a:ea typeface="+mn-ea"/>
                          <a:cs typeface="+mn-cs"/>
                        </a:rPr>
                        <a:t>Progress on SIM goals and work plan continues to move</a:t>
                      </a:r>
                      <a:r>
                        <a:rPr lang="en-US" sz="1400" kern="1200" baseline="0" dirty="0" smtClean="0">
                          <a:solidFill>
                            <a:schemeClr val="dk1"/>
                          </a:solidFill>
                          <a:effectLst/>
                          <a:latin typeface="+mn-lt"/>
                          <a:ea typeface="+mn-ea"/>
                          <a:cs typeface="+mn-cs"/>
                        </a:rPr>
                        <a:t> ahead, with progress being made on each of the key objectives. Work around Objective 1 – tracking health care costs – proceeded as planned, including the enhancement and maintenance of the robust database required to support the SIM measurement, analytics and reporting work. Work on value based benefit design was also underway, with the launch of educational efforts focusing on VBID, including a large public meeting featuring one of the nation’s leading thinkers on this policy issue, and the development of a VBID curriculum for brokers and HR specialists. Objective 3 work on accountable care implementation also progressed, with the convening of the ACI workgroup and a series of PTE activities related to physician care and health care systems’ performance measurement. A great deal of work related to Objectives 4 and 5, provider access to data, was also undertaken, particularly as related to the refinement of practice reports for all primary care practices in the state. Work on refining provider portals also occurred. Efforts related to consumer engagement occurred on an on-going basis throughout the duration of the quarter, including the first “take” of a video focused on explaining VBID to a general audience. Finally, work to generally support the administration of the SIM grant was undertaken, including increasing the scope of work of the MHMCF to include development and implementation of a grant-wide communications plan.</a:t>
                      </a:r>
                      <a:endParaRPr lang="en-US" sz="1400" kern="1200" dirty="0" smtClean="0">
                        <a:solidFill>
                          <a:schemeClr val="dk1"/>
                        </a:solidFill>
                        <a:effectLst/>
                        <a:latin typeface="+mn-lt"/>
                        <a:ea typeface="+mn-ea"/>
                        <a:cs typeface="+mn-cs"/>
                      </a:endParaRPr>
                    </a:p>
                    <a:p>
                      <a:endParaRPr lang="en-US" sz="1400" dirty="0"/>
                    </a:p>
                  </a:txBody>
                  <a:tcPr/>
                </a:tc>
                <a:tc hMerge="1">
                  <a:txBody>
                    <a:bodyPr/>
                    <a:lstStyle/>
                    <a:p>
                      <a:endParaRPr lang="en-US" dirty="0"/>
                    </a:p>
                  </a:txBody>
                  <a:tcPr/>
                </a:tc>
              </a:tr>
              <a:tr h="2389826">
                <a:tc gridSpan="2">
                  <a:txBody>
                    <a:bodyPr/>
                    <a:lstStyle/>
                    <a:p>
                      <a:r>
                        <a:rPr lang="en-US" sz="1400" dirty="0" smtClean="0"/>
                        <a:t>Risks/Issues</a:t>
                      </a:r>
                    </a:p>
                    <a:p>
                      <a:r>
                        <a:rPr lang="en-US" sz="1400" kern="1200" dirty="0" smtClean="0">
                          <a:solidFill>
                            <a:schemeClr val="dk1"/>
                          </a:solidFill>
                          <a:effectLst/>
                          <a:latin typeface="+mn-lt"/>
                          <a:ea typeface="+mn-ea"/>
                          <a:cs typeface="+mn-cs"/>
                        </a:rPr>
                        <a:t>- One substantial hurdle encountered is the ability to recruit staff</a:t>
                      </a:r>
                      <a:r>
                        <a:rPr lang="en-US" sz="1400" kern="1200" baseline="0" dirty="0" smtClean="0">
                          <a:solidFill>
                            <a:schemeClr val="dk1"/>
                          </a:solidFill>
                          <a:effectLst/>
                          <a:latin typeface="+mn-lt"/>
                          <a:ea typeface="+mn-ea"/>
                          <a:cs typeface="+mn-cs"/>
                        </a:rPr>
                        <a:t> with the appropriate skills set. This is related not simply to the need to adhere to the budget established for the SIM grant but also to a more fundamental challenge of finding highly qualified, experienced candidates for our open positions. This is a particular challenge with regard to health data analysts; other similarly situated organizations are experiencing the same difficulties in finding high quality analytic staff. We are compensating by pulling other MHMC staff off of other Foundation work and redirecting them to SIM activities. That strategy works in the short term, but we need a longer term solution. </a:t>
                      </a:r>
                    </a:p>
                    <a:p>
                      <a:r>
                        <a:rPr lang="en-US" sz="1400" kern="1200" dirty="0" smtClean="0">
                          <a:solidFill>
                            <a:schemeClr val="dk1"/>
                          </a:solidFill>
                          <a:effectLst/>
                          <a:latin typeface="+mn-lt"/>
                          <a:ea typeface="+mn-ea"/>
                          <a:cs typeface="+mn-cs"/>
                        </a:rPr>
                        <a:t>- Certain issues have arisen related to the timely availability of complete and valid data sets from the Maine Health Data Organization. It is incumbent upon the MHDO to resolve these issues, but there is a risk posed to our work if data are not available in a timely manner. </a:t>
                      </a:r>
                    </a:p>
                    <a:p>
                      <a:endParaRPr lang="en-US" dirty="0"/>
                    </a:p>
                  </a:txBody>
                  <a:tcPr/>
                </a:tc>
                <a:tc hMerge="1">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2</a:t>
            </a:fld>
            <a:endParaRPr lang="en-US"/>
          </a:p>
        </p:txBody>
      </p:sp>
    </p:spTree>
    <p:extLst>
      <p:ext uri="{BB962C8B-B14F-4D97-AF65-F5344CB8AC3E}">
        <p14:creationId xmlns:p14="http://schemas.microsoft.com/office/powerpoint/2010/main" val="1653307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1600" dirty="0" smtClean="0"/>
              <a:t>SIM Payment Reform Status</a:t>
            </a:r>
            <a:br>
              <a:rPr lang="en-US" sz="1600" dirty="0" smtClean="0"/>
            </a:br>
            <a:r>
              <a:rPr lang="en-US" sz="1600" dirty="0" smtClean="0"/>
              <a:t>Driven by Maine Health Management Coalition</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69416394"/>
              </p:ext>
            </p:extLst>
          </p:nvPr>
        </p:nvGraphicFramePr>
        <p:xfrm>
          <a:off x="304800" y="1219201"/>
          <a:ext cx="8686800" cy="4236440"/>
        </p:xfrm>
        <a:graphic>
          <a:graphicData uri="http://schemas.openxmlformats.org/drawingml/2006/table">
            <a:tbl>
              <a:tblPr firstRow="1" bandRow="1">
                <a:tableStyleId>{5C22544A-7EE6-4342-B048-85BDC9FD1C3A}</a:tableStyleId>
              </a:tblPr>
              <a:tblGrid>
                <a:gridCol w="2895600"/>
                <a:gridCol w="965200"/>
                <a:gridCol w="4826000"/>
              </a:tblGrid>
              <a:tr h="700725">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1432595">
                <a:tc>
                  <a:txBody>
                    <a:bodyPr/>
                    <a:lstStyle/>
                    <a:p>
                      <a:pPr marL="0" marR="0">
                        <a:spcBef>
                          <a:spcPts val="0"/>
                        </a:spcBef>
                        <a:spcAft>
                          <a:spcPts val="0"/>
                        </a:spcAft>
                      </a:pPr>
                      <a:r>
                        <a:rPr lang="en-US" sz="1000" dirty="0" smtClean="0">
                          <a:effectLst/>
                          <a:latin typeface="Times New Roman"/>
                          <a:ea typeface="Times New Roman"/>
                          <a:cs typeface="Times New Roman"/>
                        </a:rPr>
                        <a:t>1.  Track Health Care Costs</a:t>
                      </a:r>
                      <a:r>
                        <a:rPr lang="en-US" sz="1000" baseline="0" dirty="0" smtClean="0">
                          <a:effectLst/>
                          <a:latin typeface="Times New Roman"/>
                          <a:ea typeface="Times New Roman"/>
                          <a:cs typeface="Times New Roman"/>
                        </a:rPr>
                        <a:t> -  This is a central activity supporting work related to the primary driver of Payment Reform. Tracking costs requires the construction and on-going maintenance of a robust, valid data set, and sound data analytics employing that data set, which are part and parcel of the work of this objective.  </a:t>
                      </a:r>
                      <a:endParaRPr lang="en-US" sz="1000" dirty="0">
                        <a:solidFill>
                          <a:srgbClr val="FF0000"/>
                        </a:solidFill>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a:effectLst/>
                          <a:latin typeface="Times New Roman"/>
                          <a:ea typeface="Calibri"/>
                          <a:cs typeface="Times New Roman"/>
                        </a:rPr>
                        <a:t> </a:t>
                      </a:r>
                      <a:r>
                        <a:rPr lang="en-US" sz="1000" dirty="0" smtClean="0">
                          <a:effectLst/>
                          <a:latin typeface="Times New Roman"/>
                          <a:ea typeface="Calibri"/>
                          <a:cs typeface="Times New Roman"/>
                        </a:rPr>
                        <a:t>Progress</a:t>
                      </a:r>
                      <a:r>
                        <a:rPr lang="en-US" sz="1000" baseline="0" dirty="0" smtClean="0">
                          <a:effectLst/>
                          <a:latin typeface="Times New Roman"/>
                          <a:ea typeface="Calibri"/>
                          <a:cs typeface="Times New Roman"/>
                        </a:rPr>
                        <a:t> on this objective is moving along nicely. Work related to fulfilment of  all of the requirements of QE status continues; CMS subcontractors supporting the QE security clearances made a site visit to MHMCF in December. During this quarter we defined scope of work with our data vendor, HDMS and feeds of statewide claims data were received on our behalf by the vendor. HDMS received a first load of MaineCare data and implemented processes around that database so that it is usable for analytic purposes. Several key hires were also made in this quarter, including a programmer and the Cost of Care Manager, who on-boards in January. </a:t>
                      </a:r>
                      <a:endParaRPr lang="en-US" sz="1200" dirty="0">
                        <a:effectLst/>
                        <a:latin typeface="Times New Roman"/>
                        <a:ea typeface="Calibri"/>
                        <a:cs typeface="Times New Roman"/>
                      </a:endParaRPr>
                    </a:p>
                  </a:txBody>
                  <a:tcPr marL="68580" marR="68580" marT="0" marB="0"/>
                </a:tc>
              </a:tr>
              <a:tr h="406925">
                <a:tc>
                  <a:txBody>
                    <a:bodyPr/>
                    <a:lstStyle/>
                    <a:p>
                      <a:pPr marL="228600" marR="0" indent="-228600">
                        <a:lnSpc>
                          <a:spcPct val="115000"/>
                        </a:lnSpc>
                        <a:spcBef>
                          <a:spcPts val="0"/>
                        </a:spcBef>
                        <a:spcAft>
                          <a:spcPts val="0"/>
                        </a:spcAft>
                        <a:buAutoNum type="arabicPeriod" startAt="2"/>
                      </a:pPr>
                      <a:r>
                        <a:rPr lang="en-US" sz="1000" dirty="0" smtClean="0">
                          <a:effectLst/>
                          <a:latin typeface="Times New Roman"/>
                          <a:ea typeface="Calibri"/>
                          <a:cs typeface="Times New Roman"/>
                        </a:rPr>
                        <a:t>Value</a:t>
                      </a:r>
                      <a:r>
                        <a:rPr lang="en-US" sz="1000" baseline="0" dirty="0" smtClean="0">
                          <a:effectLst/>
                          <a:latin typeface="Times New Roman"/>
                          <a:ea typeface="Calibri"/>
                          <a:cs typeface="Times New Roman"/>
                        </a:rPr>
                        <a:t> Based Benefit Design – Work related to VBID also falls under the Payment Reform primary driver and is intended to create momentum within the market to plan designs that incentivize use of high value services and high value providers.  </a:t>
                      </a: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Work</a:t>
                      </a:r>
                      <a:r>
                        <a:rPr lang="en-US" sz="1000" baseline="0" dirty="0" smtClean="0">
                          <a:effectLst/>
                          <a:latin typeface="Times New Roman"/>
                          <a:ea typeface="Calibri"/>
                          <a:cs typeface="Times New Roman"/>
                        </a:rPr>
                        <a:t> on VBID is progressing and during Q1 included the start of a concerted educational effort around value based design at the Coalition’s annual meeting. A video of the VBID session featuring Dr. Mark </a:t>
                      </a:r>
                      <a:r>
                        <a:rPr lang="en-US" sz="1000" baseline="0" dirty="0" err="1" smtClean="0">
                          <a:effectLst/>
                          <a:latin typeface="Times New Roman"/>
                          <a:ea typeface="Calibri"/>
                          <a:cs typeface="Times New Roman"/>
                        </a:rPr>
                        <a:t>Fendrick</a:t>
                      </a:r>
                      <a:r>
                        <a:rPr lang="en-US" sz="1000" baseline="0" dirty="0" smtClean="0">
                          <a:effectLst/>
                          <a:latin typeface="Times New Roman"/>
                          <a:ea typeface="Calibri"/>
                          <a:cs typeface="Times New Roman"/>
                        </a:rPr>
                        <a:t> is available to all interested persons on our website. A broker/ HR specialist VBID curriculum has been developed and educational credits have already been awarded. </a:t>
                      </a:r>
                      <a:endParaRPr lang="en-US" sz="1200" dirty="0">
                        <a:effectLst/>
                        <a:latin typeface="Times New Roman"/>
                        <a:ea typeface="Calibri"/>
                        <a:cs typeface="Times New Roman"/>
                      </a:endParaRPr>
                    </a:p>
                  </a:txBody>
                  <a:tcPr marL="68580" marR="68580" marT="0" marB="0"/>
                </a:tc>
              </a:tr>
              <a:tr h="475430">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4.</a:t>
                      </a:r>
                      <a:r>
                        <a:rPr lang="en-US" sz="1000" baseline="0" dirty="0" smtClean="0">
                          <a:effectLst/>
                          <a:latin typeface="Times New Roman"/>
                          <a:ea typeface="Calibri"/>
                          <a:cs typeface="Times New Roman"/>
                        </a:rPr>
                        <a:t> Provide Primary Care providers access to claims data for their patient panels – This work falls under the scope of the delivery system reform primary driver and aims to facilitate provider access to their patient panel’s claims data to assist them in better understanding their panel experience.</a:t>
                      </a: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Yellow</a:t>
                      </a:r>
                      <a:endParaRPr lang="en-US" sz="1200" dirty="0">
                        <a:effectLst/>
                        <a:latin typeface="Times New Roman"/>
                        <a:ea typeface="Calibri"/>
                        <a:cs typeface="Times New Roman"/>
                      </a:endParaRPr>
                    </a:p>
                  </a:txBody>
                  <a:tcPr marL="68580" marR="68580" marT="0" marB="0">
                    <a:solidFill>
                      <a:srgbClr val="FFFF0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Provider</a:t>
                      </a:r>
                      <a:r>
                        <a:rPr lang="en-US" sz="1000" baseline="0" dirty="0" smtClean="0">
                          <a:effectLst/>
                          <a:latin typeface="Times New Roman"/>
                          <a:ea typeface="Calibri"/>
                          <a:cs typeface="Times New Roman"/>
                        </a:rPr>
                        <a:t> portals are designed and are ready to be implemented. However, the work of identifying practices interested in having a portal deployed for their practice remains on-going. </a:t>
                      </a:r>
                      <a:endParaRPr lang="en-US" sz="1000" dirty="0">
                        <a:effectLst/>
                        <a:latin typeface="Times New Roman"/>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3</a:t>
            </a:fld>
            <a:endParaRPr lang="en-US"/>
          </a:p>
        </p:txBody>
      </p:sp>
    </p:spTree>
    <p:extLst>
      <p:ext uri="{BB962C8B-B14F-4D97-AF65-F5344CB8AC3E}">
        <p14:creationId xmlns:p14="http://schemas.microsoft.com/office/powerpoint/2010/main" val="4020540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1600" dirty="0" smtClean="0"/>
              <a:t>SIM Payment Reform Status</a:t>
            </a:r>
            <a:br>
              <a:rPr lang="en-US" sz="1600" dirty="0" smtClean="0"/>
            </a:br>
            <a:r>
              <a:rPr lang="en-US" sz="1600" dirty="0" smtClean="0"/>
              <a:t>Driven by Maine Health Management Coalition</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72917186"/>
              </p:ext>
            </p:extLst>
          </p:nvPr>
        </p:nvGraphicFramePr>
        <p:xfrm>
          <a:off x="304800" y="838200"/>
          <a:ext cx="8686800" cy="5257799"/>
        </p:xfrm>
        <a:graphic>
          <a:graphicData uri="http://schemas.openxmlformats.org/drawingml/2006/table">
            <a:tbl>
              <a:tblPr firstRow="1" bandRow="1">
                <a:tableStyleId>{5C22544A-7EE6-4342-B048-85BDC9FD1C3A}</a:tableStyleId>
              </a:tblPr>
              <a:tblGrid>
                <a:gridCol w="2895600"/>
                <a:gridCol w="965200"/>
                <a:gridCol w="4826000"/>
              </a:tblGrid>
              <a:tr h="990863">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1293011">
                <a:tc>
                  <a:txBody>
                    <a:bodyPr/>
                    <a:lstStyle/>
                    <a:p>
                      <a:pPr marL="0" marR="0">
                        <a:spcBef>
                          <a:spcPts val="0"/>
                        </a:spcBef>
                        <a:spcAft>
                          <a:spcPts val="0"/>
                        </a:spcAft>
                      </a:pPr>
                      <a:r>
                        <a:rPr lang="en-US" sz="1000" dirty="0" smtClean="0">
                          <a:effectLst/>
                          <a:latin typeface="Times New Roman"/>
                          <a:ea typeface="Times New Roman"/>
                          <a:cs typeface="Times New Roman"/>
                        </a:rPr>
                        <a:t>5. Provide practice reports reflecting practice performance on outcomes measures – This work supports delivery system reform</a:t>
                      </a:r>
                      <a:r>
                        <a:rPr lang="en-US" sz="1000" baseline="0" dirty="0" smtClean="0">
                          <a:effectLst/>
                          <a:latin typeface="Times New Roman"/>
                          <a:ea typeface="Times New Roman"/>
                          <a:cs typeface="Times New Roman"/>
                        </a:rPr>
                        <a:t> by providing practices with detailed information regarding risk adjusted cost and use of their patients, benchmarked against peers.</a:t>
                      </a:r>
                      <a:endParaRPr lang="en-US" sz="1000" dirty="0">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This</a:t>
                      </a:r>
                      <a:r>
                        <a:rPr lang="en-US" sz="1000" baseline="0" dirty="0" smtClean="0">
                          <a:effectLst/>
                          <a:latin typeface="Times New Roman"/>
                          <a:ea typeface="Calibri"/>
                          <a:cs typeface="Times New Roman"/>
                        </a:rPr>
                        <a:t> work is progressing well with regard to the development of practice reports incorporating commercial data; MaineCare data and Medicare data will be added to the reports as those data become available. The first round of data reports were received and put through quality control; a subsequent re-run of the reports was submitted to the data vendor to resolve particular issues. </a:t>
                      </a:r>
                      <a:endParaRPr lang="en-US" sz="1000" dirty="0">
                        <a:effectLst/>
                        <a:latin typeface="Times New Roman"/>
                        <a:ea typeface="Calibri"/>
                        <a:cs typeface="Times New Roman"/>
                      </a:endParaRPr>
                    </a:p>
                  </a:txBody>
                  <a:tcPr marL="68580" marR="68580" marT="0" marB="0"/>
                </a:tc>
              </a:tr>
              <a:tr h="1734789">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6.</a:t>
                      </a:r>
                      <a:r>
                        <a:rPr lang="en-US" sz="1000" baseline="0" dirty="0" smtClean="0">
                          <a:effectLst/>
                          <a:latin typeface="Times New Roman"/>
                          <a:ea typeface="Calibri"/>
                          <a:cs typeface="Times New Roman"/>
                        </a:rPr>
                        <a:t> Consumer engagement and education regarding payment and system delivery reform – Consumer engagement is both a primary driver and specific objectives supporting delivery system reform. This work focuses on efforts to raise awareness across the broader community of payment reform and value based strategies.</a:t>
                      </a:r>
                      <a:endParaRPr lang="en-US" sz="1200" dirty="0">
                        <a:solidFill>
                          <a:srgbClr val="FF0000"/>
                        </a:solidFill>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A</a:t>
                      </a:r>
                      <a:r>
                        <a:rPr lang="en-US" sz="1000" baseline="0" dirty="0" smtClean="0">
                          <a:effectLst/>
                          <a:latin typeface="Times New Roman"/>
                          <a:ea typeface="Calibri"/>
                          <a:cs typeface="Times New Roman"/>
                        </a:rPr>
                        <a:t> campaign strategy around value based “education” has been mapped out as contemplated in the </a:t>
                      </a:r>
                      <a:r>
                        <a:rPr lang="en-US" sz="1000" baseline="0" dirty="0" err="1" smtClean="0">
                          <a:effectLst/>
                          <a:latin typeface="Times New Roman"/>
                          <a:ea typeface="Calibri"/>
                          <a:cs typeface="Times New Roman"/>
                        </a:rPr>
                        <a:t>workplan</a:t>
                      </a:r>
                      <a:r>
                        <a:rPr lang="en-US" sz="1000" baseline="0" dirty="0" smtClean="0">
                          <a:effectLst/>
                          <a:latin typeface="Times New Roman"/>
                          <a:ea typeface="Calibri"/>
                          <a:cs typeface="Times New Roman"/>
                        </a:rPr>
                        <a:t>.</a:t>
                      </a:r>
                      <a:endParaRPr lang="en-US" sz="1000" dirty="0">
                        <a:effectLst/>
                        <a:latin typeface="Times New Roman"/>
                        <a:ea typeface="Calibri"/>
                        <a:cs typeface="Times New Roman"/>
                      </a:endParaRPr>
                    </a:p>
                  </a:txBody>
                  <a:tcPr marL="68580" marR="68580" marT="0" marB="0"/>
                </a:tc>
              </a:tr>
              <a:tr h="1239136">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7. Ensure effective management of SIM Payment Reform Subcommittee to promote sustainability of reform developed through SIM – This work supports the efficient</a:t>
                      </a:r>
                      <a:r>
                        <a:rPr lang="en-US" sz="1000" baseline="0" dirty="0" smtClean="0">
                          <a:effectLst/>
                          <a:latin typeface="Times New Roman"/>
                          <a:ea typeface="Calibri"/>
                          <a:cs typeface="Times New Roman"/>
                        </a:rPr>
                        <a:t> and effective administration of the SIM grant.</a:t>
                      </a:r>
                      <a:endParaRPr lang="en-US" sz="10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We</a:t>
                      </a:r>
                      <a:r>
                        <a:rPr lang="en-US" sz="1000" baseline="0" dirty="0" smtClean="0">
                          <a:effectLst/>
                          <a:latin typeface="Times New Roman"/>
                          <a:ea typeface="Calibri"/>
                          <a:cs typeface="Times New Roman"/>
                        </a:rPr>
                        <a:t> successfully populated and stood up the Payment Reform Governance Subcommittee, with the membership specified by the Commissioner and the Steering Committee. We participated in all SIM Partners activities and all public meetings and submitted all required reports. </a:t>
                      </a:r>
                      <a:endParaRPr lang="en-US" sz="1000" dirty="0">
                        <a:effectLst/>
                        <a:latin typeface="Times New Roman"/>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4</a:t>
            </a:fld>
            <a:endParaRPr lang="en-US"/>
          </a:p>
        </p:txBody>
      </p:sp>
    </p:spTree>
    <p:extLst>
      <p:ext uri="{BB962C8B-B14F-4D97-AF65-F5344CB8AC3E}">
        <p14:creationId xmlns:p14="http://schemas.microsoft.com/office/powerpoint/2010/main" val="3006372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1600" dirty="0"/>
              <a:t>SIM Payment Reform Status</a:t>
            </a:r>
            <a:br>
              <a:rPr lang="en-US" sz="1600" dirty="0"/>
            </a:br>
            <a:r>
              <a:rPr lang="en-US" sz="1600" dirty="0"/>
              <a:t>Driven by Maine Health Management Coalition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3206998"/>
              </p:ext>
            </p:extLst>
          </p:nvPr>
        </p:nvGraphicFramePr>
        <p:xfrm>
          <a:off x="76200" y="1066801"/>
          <a:ext cx="8991600" cy="5781072"/>
        </p:xfrm>
        <a:graphic>
          <a:graphicData uri="http://schemas.openxmlformats.org/drawingml/2006/table">
            <a:tbl>
              <a:tblPr firstRow="1" bandRow="1">
                <a:tableStyleId>{5C22544A-7EE6-4342-B048-85BDC9FD1C3A}</a:tableStyleId>
              </a:tblPr>
              <a:tblGrid>
                <a:gridCol w="2697480"/>
                <a:gridCol w="899160"/>
                <a:gridCol w="899160"/>
                <a:gridCol w="4495800"/>
              </a:tblGrid>
              <a:tr h="435551">
                <a:tc>
                  <a:txBody>
                    <a:bodyPr/>
                    <a:lstStyle/>
                    <a:p>
                      <a:r>
                        <a:rPr lang="en-US" dirty="0" smtClean="0"/>
                        <a:t>Objective</a:t>
                      </a:r>
                      <a:endParaRPr lang="en-US" dirty="0"/>
                    </a:p>
                  </a:txBody>
                  <a:tcPr/>
                </a:tc>
                <a:tc>
                  <a:txBody>
                    <a:bodyPr/>
                    <a:lstStyle/>
                    <a:p>
                      <a:r>
                        <a:rPr lang="en-US" sz="1400" dirty="0" smtClean="0"/>
                        <a:t>Sub-</a:t>
                      </a:r>
                      <a:r>
                        <a:rPr lang="en-US" sz="1400" dirty="0" err="1" smtClean="0"/>
                        <a:t>Obj</a:t>
                      </a:r>
                      <a:endParaRPr lang="en-US" sz="1400" dirty="0">
                        <a:solidFill>
                          <a:srgbClr val="FF0000"/>
                        </a:solidFill>
                      </a:endParaRPr>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1035700">
                <a:tc rowSpan="6">
                  <a:txBody>
                    <a:bodyPr/>
                    <a:lstStyle/>
                    <a:p>
                      <a:pPr marL="0" marR="0">
                        <a:spcBef>
                          <a:spcPts val="0"/>
                        </a:spcBef>
                        <a:spcAft>
                          <a:spcPts val="0"/>
                        </a:spcAft>
                      </a:pPr>
                      <a:r>
                        <a:rPr lang="en-US" sz="1050" dirty="0" smtClean="0">
                          <a:effectLst/>
                          <a:latin typeface="Times New Roman"/>
                          <a:ea typeface="Times New Roman"/>
                          <a:cs typeface="Times New Roman"/>
                        </a:rPr>
                        <a:t>3.</a:t>
                      </a:r>
                      <a:r>
                        <a:rPr lang="en-US" sz="1050" baseline="0" dirty="0" smtClean="0">
                          <a:effectLst/>
                          <a:latin typeface="Times New Roman"/>
                          <a:ea typeface="Times New Roman"/>
                          <a:cs typeface="Times New Roman"/>
                        </a:rPr>
                        <a:t> Provide primary care providers access to their patient panels (portals) – This objective supports work focused on  the provision of health information to manage care, plan provider and patient-level interventions. The intent of the effort  is to enhance providers’ ability to better understand how patients in their practices utilize health care, so they might improve the management of those patients and, in turn, improve outcomes, cost of care and resource use.</a:t>
                      </a:r>
                      <a:endParaRPr lang="en-US" sz="1050" dirty="0">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900" dirty="0" smtClean="0">
                          <a:effectLst/>
                          <a:latin typeface="Times New Roman"/>
                          <a:ea typeface="Calibri"/>
                          <a:cs typeface="Times New Roman"/>
                        </a:rPr>
                        <a:t>The</a:t>
                      </a:r>
                      <a:r>
                        <a:rPr lang="en-US" sz="900" baseline="0" dirty="0" smtClean="0">
                          <a:effectLst/>
                          <a:latin typeface="Times New Roman"/>
                          <a:ea typeface="Calibri"/>
                          <a:cs typeface="Times New Roman"/>
                        </a:rPr>
                        <a:t> PTE work group met during this quarter and discussed the interplay of the SIM work with their own. This PTE work relates to the formulation of reporting on Advanced Primary Care Recognition status as well as metrics related to specialty care. These efforts all require a significant investment in analytics, work with small groups of providers to test feasibility and validity of metrics and work with other vendors who are involved with data collection and measure development. All of this work is underway and on-going.</a:t>
                      </a:r>
                      <a:endParaRPr lang="en-US" sz="900" dirty="0">
                        <a:effectLst/>
                        <a:latin typeface="Times New Roman"/>
                        <a:ea typeface="Calibri"/>
                        <a:cs typeface="Times New Roman"/>
                      </a:endParaRPr>
                    </a:p>
                  </a:txBody>
                  <a:tcPr marL="68580" marR="68580" marT="0" marB="0"/>
                </a:tc>
              </a:tr>
              <a:tr h="341973">
                <a:tc vMerge="1">
                  <a:txBody>
                    <a:bodyPr/>
                    <a:lstStyle/>
                    <a:p>
                      <a:pPr marL="0" marR="0">
                        <a:spcBef>
                          <a:spcPts val="0"/>
                        </a:spcBef>
                        <a:spcAft>
                          <a:spcPts val="0"/>
                        </a:spcAft>
                      </a:pPr>
                      <a:endParaRPr lang="en-US" sz="1000" dirty="0">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APC</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panose="02020603050405020304" pitchFamily="18" charset="0"/>
                          <a:ea typeface="Calibri"/>
                          <a:cs typeface="Times New Roman" panose="02020603050405020304" pitchFamily="18" charset="0"/>
                        </a:rPr>
                        <a:t>Green</a:t>
                      </a:r>
                      <a:endParaRPr lang="en-US" sz="1200">
                        <a:effectLst/>
                        <a:latin typeface="Times New Roman" panose="02020603050405020304" pitchFamily="18" charset="0"/>
                        <a:ea typeface="Calibri"/>
                        <a:cs typeface="Times New Roman" panose="02020603050405020304" pitchFamily="18" charset="0"/>
                      </a:endParaRPr>
                    </a:p>
                  </a:txBody>
                  <a:tcPr marL="68580" marR="68580" marT="0" marB="0">
                    <a:solidFill>
                      <a:srgbClr val="00B050"/>
                    </a:solidFill>
                  </a:tcPr>
                </a:tc>
                <a:tc>
                  <a:txBody>
                    <a:bodyPr/>
                    <a:lstStyle/>
                    <a:p>
                      <a:pPr marL="0" marR="0">
                        <a:lnSpc>
                          <a:spcPct val="115000"/>
                        </a:lnSpc>
                        <a:spcBef>
                          <a:spcPts val="0"/>
                        </a:spcBef>
                        <a:spcAft>
                          <a:spcPts val="0"/>
                        </a:spcAft>
                      </a:pPr>
                      <a:r>
                        <a:rPr lang="en-US" sz="900" dirty="0" smtClean="0">
                          <a:effectLst/>
                          <a:latin typeface="Times New Roman" panose="02020603050405020304" pitchFamily="18" charset="0"/>
                          <a:ea typeface="Calibri"/>
                          <a:cs typeface="Times New Roman" panose="02020603050405020304" pitchFamily="18" charset="0"/>
                        </a:rPr>
                        <a:t>See comments above</a:t>
                      </a:r>
                      <a:r>
                        <a:rPr lang="en-US" sz="900" baseline="0" dirty="0" smtClean="0">
                          <a:effectLst/>
                          <a:latin typeface="Times New Roman" panose="02020603050405020304" pitchFamily="18" charset="0"/>
                          <a:ea typeface="Calibri"/>
                          <a:cs typeface="Times New Roman" panose="02020603050405020304" pitchFamily="18" charset="0"/>
                        </a:rPr>
                        <a:t> re: Advanced Primary Care. </a:t>
                      </a:r>
                      <a:endParaRPr lang="en-US" sz="900" dirty="0">
                        <a:effectLst/>
                        <a:latin typeface="Times New Roman" panose="02020603050405020304" pitchFamily="18" charset="0"/>
                        <a:ea typeface="Calibri"/>
                        <a:cs typeface="Times New Roman" panose="02020603050405020304" pitchFamily="18" charset="0"/>
                      </a:endParaRPr>
                    </a:p>
                  </a:txBody>
                  <a:tcPr marL="68580" marR="68580" marT="0" marB="0"/>
                </a:tc>
              </a:tr>
              <a:tr h="860748">
                <a:tc vMerge="1">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PTE Systems</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900" dirty="0" smtClean="0">
                          <a:effectLst/>
                          <a:latin typeface="Times New Roman" panose="02020603050405020304" pitchFamily="18" charset="0"/>
                          <a:ea typeface="Calibri"/>
                          <a:cs typeface="Times New Roman" panose="02020603050405020304" pitchFamily="18" charset="0"/>
                        </a:rPr>
                        <a:t>This</a:t>
                      </a:r>
                      <a:r>
                        <a:rPr lang="en-US" sz="900" baseline="0" dirty="0" smtClean="0">
                          <a:effectLst/>
                          <a:latin typeface="Times New Roman" panose="02020603050405020304" pitchFamily="18" charset="0"/>
                          <a:ea typeface="Calibri"/>
                          <a:cs typeface="Times New Roman" panose="02020603050405020304" pitchFamily="18" charset="0"/>
                        </a:rPr>
                        <a:t> PTE group also met during this quarter and discussed the intersection of the SIM work with their own “regular” work. In addition to developing, vetting and recommending metrics related to health care systems, this group will also vet recommendations coming from the ACI group for ACO metrics. The work this quarter centered on preparing the group for this responsibility.</a:t>
                      </a:r>
                      <a:endParaRPr lang="en-US" sz="900" dirty="0">
                        <a:effectLst/>
                        <a:latin typeface="Times New Roman" panose="02020603050405020304" pitchFamily="18" charset="0"/>
                        <a:ea typeface="Calibri"/>
                        <a:cs typeface="Times New Roman" panose="02020603050405020304" pitchFamily="18" charset="0"/>
                      </a:endParaRPr>
                    </a:p>
                  </a:txBody>
                  <a:tcPr marL="68580" marR="68580" marT="0" marB="0"/>
                </a:tc>
              </a:tr>
              <a:tr h="1035700">
                <a:tc vMerge="1">
                  <a:txBody>
                    <a:bodyPr/>
                    <a:lstStyle/>
                    <a:p>
                      <a:pPr marL="0" marR="0">
                        <a:spcBef>
                          <a:spcPts val="0"/>
                        </a:spcBef>
                        <a:spcAft>
                          <a:spcPts val="0"/>
                        </a:spcAft>
                      </a:pPr>
                      <a:endParaRPr lang="en-US" sz="1000">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ACI Metrics</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900" dirty="0" smtClean="0">
                          <a:effectLst/>
                          <a:latin typeface="Times New Roman" panose="02020603050405020304" pitchFamily="18" charset="0"/>
                          <a:ea typeface="Calibri"/>
                          <a:cs typeface="Times New Roman" panose="02020603050405020304" pitchFamily="18" charset="0"/>
                        </a:rPr>
                        <a:t>The ACI group met on several occasions during this quarter,</a:t>
                      </a:r>
                      <a:r>
                        <a:rPr lang="en-US" sz="900" baseline="0" dirty="0" smtClean="0">
                          <a:effectLst/>
                          <a:latin typeface="Times New Roman" panose="02020603050405020304" pitchFamily="18" charset="0"/>
                          <a:ea typeface="Calibri"/>
                          <a:cs typeface="Times New Roman" panose="02020603050405020304" pitchFamily="18" charset="0"/>
                        </a:rPr>
                        <a:t> discussing the work that falls to them under the SIM grant. One of the functions of this group is to act as a learning collaborative. To that end, Michael </a:t>
                      </a:r>
                      <a:r>
                        <a:rPr lang="en-US" sz="900" baseline="0" dirty="0" err="1" smtClean="0">
                          <a:effectLst/>
                          <a:latin typeface="Times New Roman" panose="02020603050405020304" pitchFamily="18" charset="0"/>
                          <a:ea typeface="Calibri"/>
                          <a:cs typeface="Times New Roman" panose="02020603050405020304" pitchFamily="18" charset="0"/>
                        </a:rPr>
                        <a:t>Bailit</a:t>
                      </a:r>
                      <a:r>
                        <a:rPr lang="en-US" sz="900" baseline="0" dirty="0" smtClean="0">
                          <a:effectLst/>
                          <a:latin typeface="Times New Roman" panose="02020603050405020304" pitchFamily="18" charset="0"/>
                          <a:ea typeface="Calibri"/>
                          <a:cs typeface="Times New Roman" panose="02020603050405020304" pitchFamily="18" charset="0"/>
                        </a:rPr>
                        <a:t>, a national expert on performance improvement conducted a session with ACI participants to help kick start this process. The group also laid our working rules for the group process and mapped out the work needed to grapple with constructing a core ACO metric set.</a:t>
                      </a:r>
                      <a:endParaRPr lang="en-US" sz="900" dirty="0">
                        <a:effectLst/>
                        <a:latin typeface="Times New Roman" panose="02020603050405020304" pitchFamily="18" charset="0"/>
                        <a:ea typeface="Calibri"/>
                        <a:cs typeface="Times New Roman" panose="02020603050405020304" pitchFamily="18" charset="0"/>
                      </a:endParaRPr>
                    </a:p>
                  </a:txBody>
                  <a:tcPr marL="68580" marR="68580" marT="0" marB="0"/>
                </a:tc>
              </a:tr>
              <a:tr h="1035700">
                <a:tc vMerge="1">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PTE</a:t>
                      </a:r>
                      <a:r>
                        <a:rPr lang="en-US" sz="1200" baseline="0" dirty="0" smtClean="0">
                          <a:effectLst/>
                          <a:latin typeface="Times New Roman"/>
                          <a:ea typeface="Calibri"/>
                          <a:cs typeface="Times New Roman"/>
                        </a:rPr>
                        <a:t> Behavioral Health</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900" dirty="0" smtClean="0">
                          <a:effectLst/>
                          <a:latin typeface="Times New Roman" panose="02020603050405020304" pitchFamily="18" charset="0"/>
                          <a:ea typeface="Calibri"/>
                          <a:cs typeface="Times New Roman" panose="02020603050405020304" pitchFamily="18" charset="0"/>
                        </a:rPr>
                        <a:t>We have</a:t>
                      </a:r>
                      <a:r>
                        <a:rPr lang="en-US" sz="900" baseline="0" dirty="0" smtClean="0">
                          <a:effectLst/>
                          <a:latin typeface="Times New Roman" panose="02020603050405020304" pitchFamily="18" charset="0"/>
                          <a:ea typeface="Calibri"/>
                          <a:cs typeface="Times New Roman" panose="02020603050405020304" pitchFamily="18" charset="0"/>
                        </a:rPr>
                        <a:t> solicited interested parties to participate in this new PTE effort. Those on the list have been contacted on a number of occasions, with preparatory resource/reading materials being sent to them as background materials. A clinical consultant has been identified, and candidates to lead this workgroup have been interviewed. We have experienced difficulty in identifying an appropriate candidate to fill this role, thus delaying the standing up of this group until Q2.</a:t>
                      </a:r>
                      <a:endParaRPr lang="en-US" sz="900" dirty="0">
                        <a:effectLst/>
                        <a:latin typeface="Times New Roman" panose="02020603050405020304" pitchFamily="18" charset="0"/>
                        <a:ea typeface="Calibri"/>
                        <a:cs typeface="Times New Roman" panose="02020603050405020304" pitchFamily="18" charset="0"/>
                      </a:endParaRPr>
                    </a:p>
                  </a:txBody>
                  <a:tcPr marL="68580" marR="68580" marT="0" marB="0"/>
                </a:tc>
              </a:tr>
              <a:tr h="1035700">
                <a:tc vMerge="1">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Report on Patient Experience of Care</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900" dirty="0" smtClean="0">
                          <a:effectLst/>
                          <a:latin typeface="Times New Roman" panose="02020603050405020304" pitchFamily="18" charset="0"/>
                          <a:ea typeface="Calibri"/>
                          <a:cs typeface="Times New Roman" panose="02020603050405020304" pitchFamily="18" charset="0"/>
                        </a:rPr>
                        <a:t>Data</a:t>
                      </a:r>
                      <a:r>
                        <a:rPr lang="en-US" sz="900" baseline="0" dirty="0" smtClean="0">
                          <a:effectLst/>
                          <a:latin typeface="Times New Roman" panose="02020603050405020304" pitchFamily="18" charset="0"/>
                          <a:ea typeface="Calibri"/>
                          <a:cs typeface="Times New Roman" panose="02020603050405020304" pitchFamily="18" charset="0"/>
                        </a:rPr>
                        <a:t> collection efforts for this activity were sponsored and overseen by the Maine Quality Forum. For various reasons, that data collection effort (which does not involve the Coalition) ran into significant problems, delaying the availability of the data to us.  We have been participating in numerous meetings and strategy sessions regarding how to improve and make more usable the CG-CAHPS data collected as part of this state effort and believe there will be usable data available to us in Q2. </a:t>
                      </a:r>
                      <a:endParaRPr lang="en-US" sz="9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381259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845"/>
            <a:ext cx="8229600" cy="958755"/>
          </a:xfrm>
        </p:spPr>
        <p:txBody>
          <a:bodyPr>
            <a:normAutofit fontScale="90000"/>
          </a:bodyPr>
          <a:lstStyle/>
          <a:p>
            <a:r>
              <a:rPr lang="en-US" sz="1600" dirty="0" smtClean="0"/>
              <a:t>SIM Payment Reform Status</a:t>
            </a:r>
            <a:br>
              <a:rPr lang="en-US" sz="1600" dirty="0" smtClean="0"/>
            </a:br>
            <a:r>
              <a:rPr lang="en-US" sz="1600" dirty="0" smtClean="0"/>
              <a:t>Driven by Maine Health Management Coalition</a:t>
            </a:r>
            <a:br>
              <a:rPr lang="en-US" sz="1600" dirty="0" smtClean="0"/>
            </a:br>
            <a:r>
              <a:rPr lang="en-US" sz="1600" i="1" dirty="0" smtClean="0"/>
              <a:t>Outlook for FY14Q2</a:t>
            </a:r>
            <a:r>
              <a:rPr lang="en-US" sz="2000" dirty="0"/>
              <a:t/>
            </a:r>
            <a:br>
              <a:rPr lang="en-US" sz="2000" dirty="0"/>
            </a:b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67591353"/>
              </p:ext>
            </p:extLst>
          </p:nvPr>
        </p:nvGraphicFramePr>
        <p:xfrm>
          <a:off x="457200" y="914399"/>
          <a:ext cx="8229600" cy="4547617"/>
        </p:xfrm>
        <a:graphic>
          <a:graphicData uri="http://schemas.openxmlformats.org/drawingml/2006/table">
            <a:tbl>
              <a:tblPr firstRow="1" bandRow="1">
                <a:tableStyleId>{5C22544A-7EE6-4342-B048-85BDC9FD1C3A}</a:tableStyleId>
              </a:tblPr>
              <a:tblGrid>
                <a:gridCol w="2743200"/>
                <a:gridCol w="914400"/>
                <a:gridCol w="4572000"/>
              </a:tblGrid>
              <a:tr h="762001">
                <a:tc>
                  <a:txBody>
                    <a:bodyPr/>
                    <a:lstStyle/>
                    <a:p>
                      <a:r>
                        <a:rPr lang="en-US" dirty="0" smtClean="0"/>
                        <a:t>Objective</a:t>
                      </a:r>
                      <a:endParaRPr lang="en-US" dirty="0"/>
                    </a:p>
                  </a:txBody>
                  <a:tcPr/>
                </a:tc>
                <a:tc>
                  <a:txBody>
                    <a:bodyPr/>
                    <a:lstStyle/>
                    <a:p>
                      <a:r>
                        <a:rPr lang="en-US" sz="1400" dirty="0" smtClean="0"/>
                        <a:t>Status Outlook</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Associated Narrative (include</a:t>
                      </a:r>
                      <a:r>
                        <a:rPr lang="en-US" sz="1600" baseline="0" dirty="0" smtClean="0"/>
                        <a:t> information on expected Milestones or Accountability Targets )</a:t>
                      </a:r>
                      <a:endParaRPr lang="en-US" sz="1600" dirty="0"/>
                    </a:p>
                  </a:txBody>
                  <a:tcPr/>
                </a:tc>
              </a:tr>
              <a:tr h="546002">
                <a:tc>
                  <a:txBody>
                    <a:bodyPr/>
                    <a:lstStyle/>
                    <a:p>
                      <a:pPr marL="0" marR="0">
                        <a:spcBef>
                          <a:spcPts val="0"/>
                        </a:spcBef>
                        <a:spcAft>
                          <a:spcPts val="0"/>
                        </a:spcAft>
                      </a:pPr>
                      <a:r>
                        <a:rPr lang="en-US" sz="1000" dirty="0" smtClean="0">
                          <a:effectLst/>
                          <a:latin typeface="Times New Roman"/>
                          <a:ea typeface="Times New Roman"/>
                          <a:cs typeface="Times New Roman"/>
                        </a:rPr>
                        <a:t>1.  Track Health Care Costs </a:t>
                      </a:r>
                      <a:r>
                        <a:rPr lang="en-US" sz="1000" baseline="0" dirty="0" smtClean="0">
                          <a:effectLst/>
                          <a:latin typeface="Times New Roman"/>
                          <a:ea typeface="Times New Roman"/>
                          <a:cs typeface="Times New Roman"/>
                        </a:rPr>
                        <a:t>-  This is a central activity supporting work related to the primary driver of Payment Reform. Tracking costs requires the construction and on-going maintenance of a robust, valid data set, and sound data analytics employing that data set, which are part and parcel of the work of this objective</a:t>
                      </a:r>
                      <a:endParaRPr lang="en-US" sz="1000" dirty="0">
                        <a:solidFill>
                          <a:srgbClr val="FF0000"/>
                        </a:solidFill>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a:effectLst/>
                          <a:latin typeface="Times New Roman"/>
                          <a:ea typeface="Calibri"/>
                          <a:cs typeface="Times New Roman"/>
                        </a:rPr>
                        <a:t> </a:t>
                      </a:r>
                      <a:r>
                        <a:rPr lang="en-US" sz="1000" dirty="0" smtClean="0">
                          <a:effectLst/>
                          <a:latin typeface="Times New Roman"/>
                          <a:ea typeface="Calibri"/>
                          <a:cs typeface="Times New Roman"/>
                        </a:rPr>
                        <a:t>We</a:t>
                      </a:r>
                      <a:r>
                        <a:rPr lang="en-US" sz="1000" baseline="0" dirty="0" smtClean="0">
                          <a:effectLst/>
                          <a:latin typeface="Times New Roman"/>
                          <a:ea typeface="Calibri"/>
                          <a:cs typeface="Times New Roman"/>
                        </a:rPr>
                        <a:t> anticipate all of the work related to tracking health care costs to proceed smoothly during Q2. A Cost of Care Manager was hired and started working in early January. Planning has begun to convene the cost workgroup, as has planning for production of a new Health Care Cost Fact Book </a:t>
                      </a:r>
                      <a:r>
                        <a:rPr lang="en-US" sz="1000" i="1" baseline="0" dirty="0" smtClean="0">
                          <a:effectLst/>
                          <a:latin typeface="Times New Roman"/>
                          <a:ea typeface="Calibri"/>
                          <a:cs typeface="Times New Roman"/>
                        </a:rPr>
                        <a:t>and</a:t>
                      </a:r>
                      <a:r>
                        <a:rPr lang="en-US" sz="1000" i="0" baseline="0" dirty="0" smtClean="0">
                          <a:effectLst/>
                          <a:latin typeface="Times New Roman"/>
                          <a:ea typeface="Calibri"/>
                          <a:cs typeface="Times New Roman"/>
                        </a:rPr>
                        <a:t> the next CEO summit. We expect to satisfy all of the QE security requirements in this quarter, which paves the way for the first Medicare data feeds. The issues with the data feeds from the MHDO appear to be resolving and data feeds from Molina are working well. </a:t>
                      </a:r>
                      <a:endParaRPr lang="en-US" sz="1200" dirty="0">
                        <a:effectLst/>
                        <a:latin typeface="Times New Roman"/>
                        <a:ea typeface="Calibri"/>
                        <a:cs typeface="Times New Roman"/>
                      </a:endParaRPr>
                    </a:p>
                  </a:txBody>
                  <a:tcPr marL="68580" marR="68580" marT="0" marB="0"/>
                </a:tc>
              </a:tr>
              <a:tr h="47868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dirty="0" smtClean="0">
                          <a:effectLst/>
                          <a:latin typeface="Times New Roman"/>
                          <a:ea typeface="Calibri"/>
                          <a:cs typeface="Times New Roman"/>
                        </a:rPr>
                        <a:t>2.  Value</a:t>
                      </a:r>
                      <a:r>
                        <a:rPr lang="en-US" sz="1000" baseline="0" dirty="0" smtClean="0">
                          <a:effectLst/>
                          <a:latin typeface="Times New Roman"/>
                          <a:ea typeface="Calibri"/>
                          <a:cs typeface="Times New Roman"/>
                        </a:rPr>
                        <a:t> Based Benefit Design – Work related to VBID also falls under the Payment Reform primary driver and is intended to create momentum within the market to plan designs that incentivize use of high value services and high value providers.  </a:t>
                      </a:r>
                      <a:endParaRPr lang="en-US" sz="1200" dirty="0" smtClean="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a:effectLst/>
                          <a:latin typeface="Times New Roman"/>
                          <a:ea typeface="Calibri"/>
                          <a:cs typeface="Times New Roman"/>
                        </a:rPr>
                        <a:t> </a:t>
                      </a:r>
                      <a:r>
                        <a:rPr lang="en-US" sz="1000" dirty="0" smtClean="0">
                          <a:effectLst/>
                          <a:latin typeface="Times New Roman"/>
                          <a:ea typeface="Calibri"/>
                          <a:cs typeface="Times New Roman"/>
                        </a:rPr>
                        <a:t>We anticipate work related</a:t>
                      </a:r>
                      <a:r>
                        <a:rPr lang="en-US" sz="1000" baseline="0" dirty="0" smtClean="0">
                          <a:effectLst/>
                          <a:latin typeface="Times New Roman"/>
                          <a:ea typeface="Calibri"/>
                          <a:cs typeface="Times New Roman"/>
                        </a:rPr>
                        <a:t> to VBID to proceed quickly. A VBID manager was hired in early January and began work the 3</a:t>
                      </a:r>
                      <a:r>
                        <a:rPr lang="en-US" sz="1000" baseline="30000" dirty="0" smtClean="0">
                          <a:effectLst/>
                          <a:latin typeface="Times New Roman"/>
                          <a:ea typeface="Calibri"/>
                          <a:cs typeface="Times New Roman"/>
                        </a:rPr>
                        <a:t>rd</a:t>
                      </a:r>
                      <a:r>
                        <a:rPr lang="en-US" sz="1000" baseline="0" dirty="0" smtClean="0">
                          <a:effectLst/>
                          <a:latin typeface="Times New Roman"/>
                          <a:ea typeface="Calibri"/>
                          <a:cs typeface="Times New Roman"/>
                        </a:rPr>
                        <a:t> week of January. One of her first orders of business will be to develop and implement a strategy to survey plans for information regarding VBID characteristics they employ in their plan offerings. </a:t>
                      </a:r>
                      <a:endParaRPr lang="en-US" sz="1200" dirty="0">
                        <a:effectLst/>
                        <a:latin typeface="Times New Roman"/>
                        <a:ea typeface="Calibri"/>
                        <a:cs typeface="Times New Roman"/>
                      </a:endParaRPr>
                    </a:p>
                  </a:txBody>
                  <a:tcPr marL="68580" marR="68580" marT="0" marB="0"/>
                </a:tc>
              </a:tr>
              <a:tr h="55927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dirty="0" smtClean="0">
                          <a:effectLst/>
                          <a:latin typeface="Times New Roman"/>
                          <a:ea typeface="Calibri"/>
                          <a:cs typeface="Times New Roman"/>
                        </a:rPr>
                        <a:t>4.</a:t>
                      </a:r>
                      <a:r>
                        <a:rPr lang="en-US" sz="1000" baseline="0" dirty="0" smtClean="0">
                          <a:effectLst/>
                          <a:latin typeface="Times New Roman"/>
                          <a:ea typeface="Calibri"/>
                          <a:cs typeface="Times New Roman"/>
                        </a:rPr>
                        <a:t> Provide Primary Care providers access to claims data for their patient panels (portals) </a:t>
                      </a:r>
                      <a:r>
                        <a:rPr lang="en-US" sz="1200" baseline="0" dirty="0" smtClean="0">
                          <a:effectLst/>
                          <a:latin typeface="Times New Roman"/>
                          <a:ea typeface="Calibri"/>
                          <a:cs typeface="Times New Roman"/>
                        </a:rPr>
                        <a:t>– </a:t>
                      </a:r>
                      <a:r>
                        <a:rPr lang="en-US" sz="1000" baseline="0" dirty="0" smtClean="0">
                          <a:effectLst/>
                          <a:latin typeface="Times New Roman"/>
                          <a:ea typeface="Calibri"/>
                          <a:cs typeface="Times New Roman"/>
                        </a:rPr>
                        <a:t>This work falls under the scope of the delivery system reform primary driver and aims to facilitate provider access to their patient panel’s claims data to assist them in better understanding their panel experience</a:t>
                      </a:r>
                      <a:r>
                        <a:rPr lang="en-US" sz="1200" baseline="0" dirty="0" smtClean="0">
                          <a:effectLst/>
                          <a:latin typeface="Times New Roman"/>
                          <a:ea typeface="Calibri"/>
                          <a:cs typeface="Times New Roman"/>
                        </a:rPr>
                        <a:t>.</a:t>
                      </a:r>
                      <a:endParaRPr lang="en-US" sz="1800" dirty="0" smtClean="0">
                        <a:effectLst/>
                        <a:latin typeface="Times New Roman"/>
                        <a:ea typeface="Calibri"/>
                        <a:cs typeface="Times New Roman"/>
                      </a:endParaRPr>
                    </a:p>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Yellow</a:t>
                      </a:r>
                      <a:endParaRPr lang="en-US" sz="1200" dirty="0">
                        <a:effectLst/>
                        <a:latin typeface="Times New Roman"/>
                        <a:ea typeface="Calibri"/>
                        <a:cs typeface="Times New Roman"/>
                      </a:endParaRPr>
                    </a:p>
                  </a:txBody>
                  <a:tcPr marL="68580" marR="68580" marT="0" marB="0">
                    <a:solidFill>
                      <a:srgbClr val="FFFF0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While</a:t>
                      </a:r>
                      <a:r>
                        <a:rPr lang="en-US" sz="1000" baseline="0" dirty="0" smtClean="0">
                          <a:effectLst/>
                          <a:latin typeface="Times New Roman"/>
                          <a:ea typeface="Calibri"/>
                          <a:cs typeface="Times New Roman"/>
                        </a:rPr>
                        <a:t> the portal structure is completed and ready to deploy, work will be undertaken this quarter to identify practices wishing to have such a tool implemented for their practice. As MHMCF staff disseminate the individualized practice reports (see below), they will solicit interest in the portal option, which is voluntary.  We will work toward a goal of 50 participating practices by the end of Q4. </a:t>
                      </a:r>
                      <a:endParaRPr lang="en-US" sz="1000" dirty="0">
                        <a:effectLst/>
                        <a:latin typeface="Times New Roman"/>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6</a:t>
            </a:fld>
            <a:endParaRPr lang="en-US"/>
          </a:p>
        </p:txBody>
      </p:sp>
    </p:spTree>
    <p:extLst>
      <p:ext uri="{BB962C8B-B14F-4D97-AF65-F5344CB8AC3E}">
        <p14:creationId xmlns:p14="http://schemas.microsoft.com/office/powerpoint/2010/main" val="559282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845"/>
            <a:ext cx="8229600" cy="958755"/>
          </a:xfrm>
        </p:spPr>
        <p:txBody>
          <a:bodyPr>
            <a:normAutofit fontScale="90000"/>
          </a:bodyPr>
          <a:lstStyle/>
          <a:p>
            <a:r>
              <a:rPr lang="en-US" sz="1600" dirty="0" smtClean="0"/>
              <a:t>SIM Payment Reform Status</a:t>
            </a:r>
            <a:br>
              <a:rPr lang="en-US" sz="1600" dirty="0" smtClean="0"/>
            </a:br>
            <a:r>
              <a:rPr lang="en-US" sz="1600" dirty="0" smtClean="0"/>
              <a:t>Driven by Maine Health Management Coalition</a:t>
            </a:r>
            <a:br>
              <a:rPr lang="en-US" sz="1600" dirty="0" smtClean="0"/>
            </a:br>
            <a:r>
              <a:rPr lang="en-US" sz="1600" i="1" dirty="0" smtClean="0"/>
              <a:t>Outlook for FY14Q2</a:t>
            </a:r>
            <a:r>
              <a:rPr lang="en-US" sz="2000" dirty="0"/>
              <a:t/>
            </a:r>
            <a:br>
              <a:rPr lang="en-US" sz="2000" dirty="0"/>
            </a:b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45279411"/>
              </p:ext>
            </p:extLst>
          </p:nvPr>
        </p:nvGraphicFramePr>
        <p:xfrm>
          <a:off x="228600" y="914399"/>
          <a:ext cx="8686800" cy="5257802"/>
        </p:xfrm>
        <a:graphic>
          <a:graphicData uri="http://schemas.openxmlformats.org/drawingml/2006/table">
            <a:tbl>
              <a:tblPr firstRow="1" bandRow="1">
                <a:tableStyleId>{5C22544A-7EE6-4342-B048-85BDC9FD1C3A}</a:tableStyleId>
              </a:tblPr>
              <a:tblGrid>
                <a:gridCol w="2895600"/>
                <a:gridCol w="965200"/>
                <a:gridCol w="4826000"/>
              </a:tblGrid>
              <a:tr h="931245">
                <a:tc>
                  <a:txBody>
                    <a:bodyPr/>
                    <a:lstStyle/>
                    <a:p>
                      <a:r>
                        <a:rPr lang="en-US" dirty="0" smtClean="0"/>
                        <a:t>Objective</a:t>
                      </a:r>
                      <a:endParaRPr lang="en-US" dirty="0"/>
                    </a:p>
                  </a:txBody>
                  <a:tcPr/>
                </a:tc>
                <a:tc>
                  <a:txBody>
                    <a:bodyPr/>
                    <a:lstStyle/>
                    <a:p>
                      <a:r>
                        <a:rPr lang="en-US" sz="1400" dirty="0" smtClean="0"/>
                        <a:t>Status Outlook</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Associated Narrative (include</a:t>
                      </a:r>
                      <a:r>
                        <a:rPr lang="en-US" sz="1600" baseline="0" dirty="0" smtClean="0"/>
                        <a:t> information on expected Milestones or Accountability Targets )</a:t>
                      </a:r>
                      <a:endParaRPr lang="en-US" sz="1600" dirty="0"/>
                    </a:p>
                  </a:txBody>
                  <a:tcPr/>
                </a:tc>
              </a:tr>
              <a:tr h="12851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a:ea typeface="Times New Roman"/>
                          <a:cs typeface="Times New Roman"/>
                        </a:rPr>
                        <a:t>5. Provide practice reports reflecting practice performance on outcomes measures – This work supports delivery system reform</a:t>
                      </a:r>
                      <a:r>
                        <a:rPr lang="en-US" sz="1000" baseline="0" dirty="0" smtClean="0">
                          <a:effectLst/>
                          <a:latin typeface="Times New Roman"/>
                          <a:ea typeface="Times New Roman"/>
                          <a:cs typeface="Times New Roman"/>
                        </a:rPr>
                        <a:t> by providing practices with detailed information regarding risk adjusted cost and use of their patients, benchmarked against peers.</a:t>
                      </a:r>
                      <a:endParaRPr lang="en-US" sz="1000" dirty="0">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The</a:t>
                      </a:r>
                      <a:r>
                        <a:rPr lang="en-US" sz="1000" baseline="0" dirty="0" smtClean="0">
                          <a:effectLst/>
                          <a:latin typeface="Times New Roman"/>
                          <a:ea typeface="Calibri"/>
                          <a:cs typeface="Times New Roman"/>
                        </a:rPr>
                        <a:t> first run of practice reports for </a:t>
                      </a:r>
                      <a:r>
                        <a:rPr lang="en-US" sz="1000" b="1" baseline="0" dirty="0" smtClean="0">
                          <a:effectLst/>
                          <a:latin typeface="Times New Roman"/>
                          <a:ea typeface="Calibri"/>
                          <a:cs typeface="Times New Roman"/>
                        </a:rPr>
                        <a:t>all</a:t>
                      </a:r>
                      <a:r>
                        <a:rPr lang="en-US" sz="1000" baseline="0" dirty="0" smtClean="0">
                          <a:effectLst/>
                          <a:latin typeface="Times New Roman"/>
                          <a:ea typeface="Calibri"/>
                          <a:cs typeface="Times New Roman"/>
                        </a:rPr>
                        <a:t> primary care practices in the state have been received, subjected to q/c, rerun and run through q/c a second time. They will be deployed over the course of Q2 by staff hired on specifically under SIM for this purpose. These reports are restricted to commercial data at this point; MaineCare and Medicare data will be added as those databases become more robust and reliable for our use. The reports do include total cost of care and resource use measures.</a:t>
                      </a:r>
                      <a:endParaRPr lang="en-US" sz="1000" dirty="0">
                        <a:effectLst/>
                        <a:latin typeface="Times New Roman"/>
                        <a:ea typeface="Calibri"/>
                        <a:cs typeface="Times New Roman"/>
                      </a:endParaRPr>
                    </a:p>
                  </a:txBody>
                  <a:tcPr marL="68580" marR="68580" marT="0" marB="0"/>
                </a:tc>
              </a:tr>
              <a:tr h="149930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dirty="0" smtClean="0">
                          <a:effectLst/>
                          <a:latin typeface="Times New Roman"/>
                          <a:ea typeface="Calibri"/>
                          <a:cs typeface="Times New Roman"/>
                        </a:rPr>
                        <a:t>6.</a:t>
                      </a:r>
                      <a:r>
                        <a:rPr lang="en-US" sz="1000" baseline="0" dirty="0" smtClean="0">
                          <a:effectLst/>
                          <a:latin typeface="Times New Roman"/>
                          <a:ea typeface="Calibri"/>
                          <a:cs typeface="Times New Roman"/>
                        </a:rPr>
                        <a:t> Consumer engagement and education regarding payment and system delivery reform – Consumer engagement is both a primary driver and specific objectives supporting delivery system reform. This work focuses on efforts to raise awareness across the broader community of payment reform and value based strategies.</a:t>
                      </a:r>
                      <a:endParaRPr lang="en-US" sz="1200" dirty="0" smtClean="0">
                        <a:solidFill>
                          <a:srgbClr val="FF0000"/>
                        </a:solidFill>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Outreach and education efforts will continue throughout Q2. We have a goal of reaching 200 people in the first year of the testing grant.</a:t>
                      </a:r>
                      <a:r>
                        <a:rPr lang="en-US" sz="1000" baseline="0" dirty="0" smtClean="0">
                          <a:effectLst/>
                          <a:latin typeface="Times New Roman"/>
                          <a:ea typeface="Calibri"/>
                          <a:cs typeface="Times New Roman"/>
                        </a:rPr>
                        <a:t> </a:t>
                      </a:r>
                      <a:endParaRPr lang="en-US" sz="1000" dirty="0">
                        <a:effectLst/>
                        <a:latin typeface="Times New Roman"/>
                        <a:ea typeface="Calibri"/>
                        <a:cs typeface="Times New Roman"/>
                      </a:endParaRPr>
                    </a:p>
                  </a:txBody>
                  <a:tcPr marL="68580" marR="68580" marT="0" marB="0"/>
                </a:tc>
              </a:tr>
              <a:tr h="1542139">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7. Ensure effective management of SIM Payment Reform Subcommittee to promote sustainability of reform developed through SIM – This work supports the efficient</a:t>
                      </a:r>
                      <a:r>
                        <a:rPr lang="en-US" sz="1200" baseline="0" dirty="0" smtClean="0">
                          <a:effectLst/>
                          <a:latin typeface="Times New Roman"/>
                          <a:ea typeface="Calibri"/>
                          <a:cs typeface="Times New Roman"/>
                        </a:rPr>
                        <a:t> and effective administration of the SIM grant</a:t>
                      </a: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We will continue to participate in all Partners’ activities, all governance activities,</a:t>
                      </a:r>
                      <a:r>
                        <a:rPr lang="en-US" sz="1000" baseline="0" dirty="0" smtClean="0">
                          <a:effectLst/>
                          <a:latin typeface="Times New Roman"/>
                          <a:ea typeface="Calibri"/>
                          <a:cs typeface="Times New Roman"/>
                        </a:rPr>
                        <a:t> and meet all reporting and contracting requirements, as requested. We are responsible for support and leadership of the Payment Reform Subcommittee, which is already established. This collection of activities also includes implementation and support of a grant-wide communications plan, which we have developed and submitted to the Steering Committee for review and feedback; we anticipate that the Steering Committee will take up the proposed communications plan at its February meeting.</a:t>
                      </a:r>
                      <a:endParaRPr lang="en-US" sz="1000" dirty="0">
                        <a:effectLst/>
                        <a:latin typeface="Times New Roman"/>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7</a:t>
            </a:fld>
            <a:endParaRPr lang="en-US"/>
          </a:p>
        </p:txBody>
      </p:sp>
    </p:spTree>
    <p:extLst>
      <p:ext uri="{BB962C8B-B14F-4D97-AF65-F5344CB8AC3E}">
        <p14:creationId xmlns:p14="http://schemas.microsoft.com/office/powerpoint/2010/main" val="139338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SIM Payment Reform Status</a:t>
            </a:r>
            <a:br>
              <a:rPr lang="en-US" sz="2000" dirty="0" smtClean="0"/>
            </a:br>
            <a:r>
              <a:rPr lang="en-US" sz="2000" dirty="0" smtClean="0"/>
              <a:t>Driven by Maine Health Management Coalition</a:t>
            </a:r>
            <a:br>
              <a:rPr lang="en-US" sz="2000" dirty="0" smtClean="0"/>
            </a:br>
            <a:r>
              <a:rPr lang="en-US" sz="2000" i="1" dirty="0" smtClean="0"/>
              <a:t>Outlook for FY14Q2</a:t>
            </a:r>
            <a:endParaRPr lang="en-US" sz="2000" i="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4953052"/>
              </p:ext>
            </p:extLst>
          </p:nvPr>
        </p:nvGraphicFramePr>
        <p:xfrm>
          <a:off x="457200" y="1447800"/>
          <a:ext cx="8382000" cy="6920515"/>
        </p:xfrm>
        <a:graphic>
          <a:graphicData uri="http://schemas.openxmlformats.org/drawingml/2006/table">
            <a:tbl>
              <a:tblPr firstRow="1" bandRow="1">
                <a:tableStyleId>{5C22544A-7EE6-4342-B048-85BDC9FD1C3A}</a:tableStyleId>
              </a:tblPr>
              <a:tblGrid>
                <a:gridCol w="2514600"/>
                <a:gridCol w="838200"/>
                <a:gridCol w="838200"/>
                <a:gridCol w="4191000"/>
              </a:tblGrid>
              <a:tr h="685800">
                <a:tc>
                  <a:txBody>
                    <a:bodyPr/>
                    <a:lstStyle/>
                    <a:p>
                      <a:r>
                        <a:rPr lang="en-US" dirty="0" smtClean="0"/>
                        <a:t>Objective</a:t>
                      </a:r>
                      <a:endParaRPr lang="en-US" dirty="0"/>
                    </a:p>
                  </a:txBody>
                  <a:tcPr/>
                </a:tc>
                <a:tc>
                  <a:txBody>
                    <a:bodyPr/>
                    <a:lstStyle/>
                    <a:p>
                      <a:r>
                        <a:rPr lang="en-US" dirty="0" smtClean="0"/>
                        <a:t>Sub-</a:t>
                      </a:r>
                      <a:r>
                        <a:rPr lang="en-US" dirty="0" err="1" smtClean="0"/>
                        <a:t>Obj</a:t>
                      </a:r>
                      <a:endParaRPr lang="en-US" sz="1600" dirty="0">
                        <a:solidFill>
                          <a:srgbClr val="FF0000"/>
                        </a:solidFill>
                      </a:endParaRPr>
                    </a:p>
                  </a:txBody>
                  <a:tcPr/>
                </a:tc>
                <a:tc>
                  <a:txBody>
                    <a:bodyPr/>
                    <a:lstStyle/>
                    <a:p>
                      <a:r>
                        <a:rPr lang="en-US" sz="1400" dirty="0" smtClean="0"/>
                        <a:t>Status Outlook</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Associated Narrative (include</a:t>
                      </a:r>
                      <a:r>
                        <a:rPr lang="en-US" sz="1600" baseline="0" dirty="0" smtClean="0"/>
                        <a:t> information on expected Milestones or Accountability Targets )</a:t>
                      </a:r>
                      <a:endParaRPr lang="en-US" sz="1600" dirty="0"/>
                    </a:p>
                  </a:txBody>
                  <a:tcPr/>
                </a:tc>
              </a:tr>
              <a:tr h="503283">
                <a:tc rowSpan="6">
                  <a:txBody>
                    <a:bodyPr/>
                    <a:lstStyle/>
                    <a:p>
                      <a:pPr marL="0" marR="0">
                        <a:spcBef>
                          <a:spcPts val="0"/>
                        </a:spcBef>
                        <a:spcAft>
                          <a:spcPts val="0"/>
                        </a:spcAft>
                      </a:pPr>
                      <a:r>
                        <a:rPr lang="en-US" sz="1000" dirty="0" smtClean="0">
                          <a:effectLst/>
                          <a:latin typeface="Times New Roman"/>
                          <a:ea typeface="Times New Roman"/>
                          <a:cs typeface="Times New Roman"/>
                        </a:rPr>
                        <a:t>3. Identify common  metrics across payers for public reporting and alignment with payment</a:t>
                      </a:r>
                      <a:r>
                        <a:rPr lang="en-US" sz="1000" baseline="0" dirty="0" smtClean="0">
                          <a:effectLst/>
                          <a:latin typeface="Times New Roman"/>
                          <a:ea typeface="Times New Roman"/>
                          <a:cs typeface="Times New Roman"/>
                        </a:rPr>
                        <a:t> – This work relates to  the provision of health information to influence markets and inform policy decisions. It figures prominently in efforts around the payment and delivery system reform drivers. </a:t>
                      </a:r>
                      <a:endParaRPr lang="en-US" sz="1000" dirty="0">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PTE Physicians</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Work on development/vetting of advanced primary care recognition metric will continue with testing</a:t>
                      </a:r>
                      <a:r>
                        <a:rPr lang="en-US" sz="1000" baseline="0" dirty="0" smtClean="0">
                          <a:effectLst/>
                          <a:latin typeface="Times New Roman"/>
                          <a:ea typeface="Calibri"/>
                          <a:cs typeface="Times New Roman"/>
                        </a:rPr>
                        <a:t> of data, work with PTE subcommittee focused on APC recognition; working toward target of Q4 for provider review and reporting out recommendations for public reporting. Group is also working on total cost of care metrics, which are currently slated for reporting in Q4. The provider database now includes specialty providers, so work will begin on testing the viability of applying Prometheus quality and cost measures to datasets. </a:t>
                      </a:r>
                      <a:endParaRPr lang="en-US" sz="1000" dirty="0">
                        <a:effectLst/>
                        <a:latin typeface="Times New Roman"/>
                        <a:ea typeface="Calibri"/>
                        <a:cs typeface="Times New Roman"/>
                      </a:endParaRPr>
                    </a:p>
                  </a:txBody>
                  <a:tcPr marL="68580" marR="68580" marT="0" marB="0"/>
                </a:tc>
              </a:tr>
              <a:tr h="358970">
                <a:tc vMerge="1">
                  <a:txBody>
                    <a:bodyPr/>
                    <a:lstStyle/>
                    <a:p>
                      <a:pPr marL="0" marR="0">
                        <a:spcBef>
                          <a:spcPts val="0"/>
                        </a:spcBef>
                        <a:spcAft>
                          <a:spcPts val="0"/>
                        </a:spcAft>
                      </a:pPr>
                      <a:endParaRPr lang="en-US" sz="1000" dirty="0">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APC</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See above</a:t>
                      </a:r>
                      <a:endParaRPr lang="en-US" sz="1000" dirty="0">
                        <a:effectLst/>
                        <a:latin typeface="Times New Roman"/>
                        <a:ea typeface="Calibri"/>
                        <a:cs typeface="Times New Roman"/>
                      </a:endParaRPr>
                    </a:p>
                  </a:txBody>
                  <a:tcPr marL="68580" marR="68580" marT="0" marB="0"/>
                </a:tc>
              </a:tr>
              <a:tr h="503283">
                <a:tc vMerge="1">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PTE Systems</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Systems group</a:t>
                      </a:r>
                      <a:r>
                        <a:rPr lang="en-US" sz="1000" baseline="0" dirty="0" smtClean="0">
                          <a:effectLst/>
                          <a:latin typeface="Times New Roman"/>
                          <a:ea typeface="Calibri"/>
                          <a:cs typeface="Times New Roman"/>
                        </a:rPr>
                        <a:t> work will focus on total cost of care (commercial) at the systems level, with staff engaged in analytic work and the development of potential “cut” points for benchmarking. Similar work is slated to begin during the course of this quarter. Hospital readmission measures will be in progress for commercial pay patients; similar work with MaineCare patients will begin during this quarter. Similar work plan pertains to measures for ED use for ambulatory sensitive conditions and for admissions for ASCs, as well. Work will continue on testing and refinement of ED OP metrics and on the Leapfrog safety scores. </a:t>
                      </a:r>
                      <a:endParaRPr lang="en-US" sz="1000" dirty="0">
                        <a:effectLst/>
                        <a:latin typeface="Times New Roman"/>
                        <a:ea typeface="Calibri"/>
                        <a:cs typeface="Times New Roman"/>
                      </a:endParaRPr>
                    </a:p>
                  </a:txBody>
                  <a:tcPr marL="68580" marR="68580" marT="0" marB="0"/>
                </a:tc>
              </a:tr>
              <a:tr h="503283">
                <a:tc vMerge="1">
                  <a:txBody>
                    <a:bodyPr/>
                    <a:lstStyle/>
                    <a:p>
                      <a:pPr marL="0" marR="0">
                        <a:spcBef>
                          <a:spcPts val="0"/>
                        </a:spcBef>
                        <a:spcAft>
                          <a:spcPts val="0"/>
                        </a:spcAft>
                      </a:pPr>
                      <a:endParaRPr lang="en-US" sz="1000">
                        <a:effectLst/>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ACI Metrics</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Work on surveying</a:t>
                      </a:r>
                      <a:r>
                        <a:rPr lang="en-US" sz="1000" baseline="0" dirty="0" smtClean="0">
                          <a:effectLst/>
                          <a:latin typeface="Times New Roman"/>
                          <a:ea typeface="Calibri"/>
                          <a:cs typeface="Times New Roman"/>
                        </a:rPr>
                        <a:t> of plans for “universe” of ACO metrics used will be completed; ACI workgroup to form working subcommittee to begin to review those metrics to formulate recommendations for a core measure set that is foundational to the development of performance targets and related measurement. This exercise is also related to the learning collaborative aspects of the ACI group.</a:t>
                      </a:r>
                      <a:endParaRPr lang="en-US" sz="1000" dirty="0">
                        <a:effectLst/>
                        <a:latin typeface="Times New Roman"/>
                        <a:ea typeface="Calibri"/>
                        <a:cs typeface="Times New Roman"/>
                      </a:endParaRPr>
                    </a:p>
                  </a:txBody>
                  <a:tcPr marL="68580" marR="68580" marT="0" marB="0"/>
                </a:tc>
              </a:tr>
              <a:tr h="754924">
                <a:tc vMerge="1">
                  <a:txBody>
                    <a:bodyPr/>
                    <a:lstStyle/>
                    <a:p>
                      <a:pPr marL="0" marR="0">
                        <a:lnSpc>
                          <a:spcPct val="115000"/>
                        </a:lnSpc>
                        <a:spcBef>
                          <a:spcPts val="0"/>
                        </a:spcBef>
                        <a:spcAft>
                          <a:spcPts val="0"/>
                        </a:spcAft>
                      </a:pPr>
                      <a:endParaRPr lang="en-US" sz="120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PTE</a:t>
                      </a:r>
                      <a:r>
                        <a:rPr lang="en-US" sz="1200" baseline="0" dirty="0" smtClean="0">
                          <a:effectLst/>
                          <a:latin typeface="Times New Roman"/>
                          <a:ea typeface="Calibri"/>
                          <a:cs typeface="Times New Roman"/>
                        </a:rPr>
                        <a:t> Behavioral Health</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a:effectLst/>
                          <a:latin typeface="Times New Roman"/>
                          <a:ea typeface="Calibri"/>
                          <a:cs typeface="Times New Roman"/>
                        </a:rPr>
                        <a:t>Green</a:t>
                      </a:r>
                      <a:endParaRPr lang="en-US" sz="120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New PTE BH Director</a:t>
                      </a:r>
                      <a:r>
                        <a:rPr lang="en-US" sz="1000" baseline="0" dirty="0" smtClean="0">
                          <a:effectLst/>
                          <a:latin typeface="Times New Roman"/>
                          <a:ea typeface="Calibri"/>
                          <a:cs typeface="Times New Roman"/>
                        </a:rPr>
                        <a:t> hired in January, on-boarded in February. Clinical consultant has been identified and </a:t>
                      </a:r>
                      <a:r>
                        <a:rPr lang="en-US" sz="1000" baseline="0" dirty="0" err="1" smtClean="0">
                          <a:effectLst/>
                          <a:latin typeface="Times New Roman"/>
                          <a:ea typeface="Calibri"/>
                          <a:cs typeface="Times New Roman"/>
                        </a:rPr>
                        <a:t>workplans</a:t>
                      </a:r>
                      <a:r>
                        <a:rPr lang="en-US" sz="1000" baseline="0" dirty="0" smtClean="0">
                          <a:effectLst/>
                          <a:latin typeface="Times New Roman"/>
                          <a:ea typeface="Calibri"/>
                          <a:cs typeface="Times New Roman"/>
                        </a:rPr>
                        <a:t> will be developed during the early portion of this quarter. MHMCF will continue to cultivate interested parties and continue to prepare those parties for work by providing them with background materials. Workgroup to be convened by quarter’s end. </a:t>
                      </a:r>
                      <a:endParaRPr lang="en-US" sz="1000" dirty="0">
                        <a:effectLst/>
                        <a:latin typeface="Times New Roman"/>
                        <a:ea typeface="Calibri"/>
                        <a:cs typeface="Times New Roman"/>
                      </a:endParaRPr>
                    </a:p>
                  </a:txBody>
                  <a:tcPr marL="68580" marR="68580" marT="0" marB="0"/>
                </a:tc>
              </a:tr>
              <a:tr h="1006565">
                <a:tc vMerge="1">
                  <a:txBody>
                    <a:bodyPr/>
                    <a:lstStyle/>
                    <a:p>
                      <a:pPr marL="0" marR="0">
                        <a:lnSpc>
                          <a:spcPct val="115000"/>
                        </a:lnSpc>
                        <a:spcBef>
                          <a:spcPts val="0"/>
                        </a:spcBef>
                        <a:spcAft>
                          <a:spcPts val="0"/>
                        </a:spcAft>
                      </a:pPr>
                      <a:endParaRPr lang="en-US" sz="1200" dirty="0">
                        <a:effectLst/>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effectLst/>
                          <a:latin typeface="Times New Roman"/>
                          <a:ea typeface="Calibri"/>
                          <a:cs typeface="Times New Roman"/>
                        </a:rPr>
                        <a:t>Report on Patient Experience of Care</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a:effectLst/>
                          <a:latin typeface="Times New Roman"/>
                          <a:ea typeface="Calibri"/>
                          <a:cs typeface="Times New Roman"/>
                        </a:rPr>
                        <a:t>Green</a:t>
                      </a:r>
                      <a:endParaRPr lang="en-US" sz="1200" dirty="0">
                        <a:effectLst/>
                        <a:latin typeface="Times New Roman"/>
                        <a:ea typeface="Calibri"/>
                        <a:cs typeface="Times New Roman"/>
                      </a:endParaRPr>
                    </a:p>
                  </a:txBody>
                  <a:tcPr marL="68580" marR="68580" marT="0" marB="0">
                    <a:solidFill>
                      <a:srgbClr val="00B050"/>
                    </a:solidFill>
                  </a:tcPr>
                </a:tc>
                <a:tc>
                  <a:txBody>
                    <a:bodyPr/>
                    <a:lstStyle/>
                    <a:p>
                      <a:pPr marL="0" marR="0">
                        <a:lnSpc>
                          <a:spcPct val="115000"/>
                        </a:lnSpc>
                        <a:spcBef>
                          <a:spcPts val="0"/>
                        </a:spcBef>
                        <a:spcAft>
                          <a:spcPts val="0"/>
                        </a:spcAft>
                      </a:pPr>
                      <a:r>
                        <a:rPr lang="en-US" sz="1000" dirty="0" smtClean="0">
                          <a:effectLst/>
                          <a:latin typeface="Times New Roman"/>
                          <a:ea typeface="Calibri"/>
                          <a:cs typeface="Times New Roman"/>
                        </a:rPr>
                        <a:t>CG-CAHPS data has been received</a:t>
                      </a:r>
                      <a:r>
                        <a:rPr lang="en-US" sz="1000" baseline="0" dirty="0" smtClean="0">
                          <a:effectLst/>
                          <a:latin typeface="Times New Roman"/>
                          <a:ea typeface="Calibri"/>
                          <a:cs typeface="Times New Roman"/>
                        </a:rPr>
                        <a:t> from the state’s contractor; reporting formats are in development, as are discussions regarding how to sustain this effort over the longer term. </a:t>
                      </a:r>
                      <a:endParaRPr lang="en-US" sz="1000" dirty="0">
                        <a:effectLst/>
                        <a:latin typeface="Times New Roman"/>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8</a:t>
            </a:fld>
            <a:endParaRPr lang="en-US"/>
          </a:p>
        </p:txBody>
      </p:sp>
    </p:spTree>
    <p:extLst>
      <p:ext uri="{BB962C8B-B14F-4D97-AF65-F5344CB8AC3E}">
        <p14:creationId xmlns:p14="http://schemas.microsoft.com/office/powerpoint/2010/main" val="3898155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Payment Reform Status</a:t>
            </a:r>
            <a:endParaRPr lang="en-US" dirty="0"/>
          </a:p>
        </p:txBody>
      </p:sp>
      <p:sp>
        <p:nvSpPr>
          <p:cNvPr id="5" name="Subtitle 4"/>
          <p:cNvSpPr>
            <a:spLocks noGrp="1"/>
          </p:cNvSpPr>
          <p:nvPr>
            <p:ph type="subTitle" idx="1"/>
          </p:nvPr>
        </p:nvSpPr>
        <p:spPr/>
        <p:txBody>
          <a:bodyPr/>
          <a:lstStyle/>
          <a:p>
            <a:r>
              <a:rPr lang="en-US" dirty="0" smtClean="0"/>
              <a:t>Appendix</a:t>
            </a:r>
            <a:endParaRPr lang="en-US" dirty="0"/>
          </a:p>
        </p:txBody>
      </p:sp>
    </p:spTree>
    <p:extLst>
      <p:ext uri="{BB962C8B-B14F-4D97-AF65-F5344CB8AC3E}">
        <p14:creationId xmlns:p14="http://schemas.microsoft.com/office/powerpoint/2010/main" val="435150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TotalTime>
  <Words>3363</Words>
  <Application>Microsoft Macintosh PowerPoint</Application>
  <PresentationFormat>On-screen Show (4:3)</PresentationFormat>
  <Paragraphs>239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SIM Payment Reform Status</vt:lpstr>
      <vt:lpstr>SIM Payment Reform Status Driven by Maine Health Management Coalition</vt:lpstr>
      <vt:lpstr>SIM Payment Reform Status Driven by Maine Health Management Coalition</vt:lpstr>
      <vt:lpstr>SIM Payment Reform Status Driven by Maine Health Management Coalition</vt:lpstr>
      <vt:lpstr>SIM Payment Reform Status Driven by Maine Health Management Coalition</vt:lpstr>
      <vt:lpstr>SIM Payment Reform Status Driven by Maine Health Management Coalition Outlook for FY14Q2 </vt:lpstr>
      <vt:lpstr>SIM Payment Reform Status Driven by Maine Health Management Coalition Outlook for FY14Q2 </vt:lpstr>
      <vt:lpstr>SIM Payment Reform Status Driven by Maine Health Management Coalition Outlook for FY14Q2</vt:lpstr>
      <vt:lpstr>Payment Reform Status</vt:lpstr>
      <vt:lpstr>SIM Payment Reform Status Driven by Maine Health Management Coalition</vt:lpstr>
      <vt:lpstr>SIM Payment Reform Status Driven by Maine Health Management Coalition</vt:lpstr>
      <vt:lpstr>SIM Payment Reform Status Driven by Maine Health Management Coalition</vt:lpstr>
      <vt:lpstr>SIM Delivery System Reform Status Driven by Maine Quality Counts</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Chenard, Randal</dc:creator>
  <cp:lastModifiedBy>Trevor Putnoky</cp:lastModifiedBy>
  <cp:revision>38</cp:revision>
  <dcterms:created xsi:type="dcterms:W3CDTF">2014-01-28T14:14:11Z</dcterms:created>
  <dcterms:modified xsi:type="dcterms:W3CDTF">2014-02-25T14:15:14Z</dcterms:modified>
</cp:coreProperties>
</file>